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notesSlides/notesSlide9.xml" ContentType="application/vnd.openxmlformats-officedocument.presentationml.notesSlide+xml"/>
  <Override PartName="/ppt/ink/ink4.xml" ContentType="application/inkml+xml"/>
  <Override PartName="/ppt/ink/ink5.xml" ContentType="application/inkml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ink/ink6.xml" ContentType="application/inkml+xml"/>
  <Override PartName="/ppt/ink/ink7.xml" ContentType="application/inkml+xml"/>
  <Override PartName="/ppt/ink/ink8.xml" ContentType="application/inkml+xml"/>
  <Override PartName="/ppt/notesSlides/notesSlide13.xml" ContentType="application/vnd.openxmlformats-officedocument.presentationml.notesSlide+xml"/>
  <Override PartName="/ppt/ink/ink9.xml" ContentType="application/inkml+xml"/>
  <Override PartName="/ppt/ink/ink10.xml" ContentType="application/inkml+xml"/>
  <Override PartName="/ppt/ink/ink11.xml" ContentType="application/inkml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8" r:id="rId1"/>
  </p:sldMasterIdLst>
  <p:notesMasterIdLst>
    <p:notesMasterId r:id="rId39"/>
  </p:notesMasterIdLst>
  <p:sldIdLst>
    <p:sldId id="256" r:id="rId2"/>
    <p:sldId id="257" r:id="rId3"/>
    <p:sldId id="285" r:id="rId4"/>
    <p:sldId id="286" r:id="rId5"/>
    <p:sldId id="296" r:id="rId6"/>
    <p:sldId id="287" r:id="rId7"/>
    <p:sldId id="259" r:id="rId8"/>
    <p:sldId id="300" r:id="rId9"/>
    <p:sldId id="298" r:id="rId10"/>
    <p:sldId id="299" r:id="rId11"/>
    <p:sldId id="265" r:id="rId12"/>
    <p:sldId id="365" r:id="rId13"/>
    <p:sldId id="358" r:id="rId14"/>
    <p:sldId id="359" r:id="rId15"/>
    <p:sldId id="357" r:id="rId16"/>
    <p:sldId id="350" r:id="rId17"/>
    <p:sldId id="351" r:id="rId18"/>
    <p:sldId id="261" r:id="rId19"/>
    <p:sldId id="309" r:id="rId20"/>
    <p:sldId id="317" r:id="rId21"/>
    <p:sldId id="315" r:id="rId22"/>
    <p:sldId id="319" r:id="rId23"/>
    <p:sldId id="352" r:id="rId24"/>
    <p:sldId id="353" r:id="rId25"/>
    <p:sldId id="318" r:id="rId26"/>
    <p:sldId id="354" r:id="rId27"/>
    <p:sldId id="355" r:id="rId28"/>
    <p:sldId id="356" r:id="rId29"/>
    <p:sldId id="360" r:id="rId30"/>
    <p:sldId id="361" r:id="rId31"/>
    <p:sldId id="362" r:id="rId32"/>
    <p:sldId id="345" r:id="rId33"/>
    <p:sldId id="297" r:id="rId34"/>
    <p:sldId id="363" r:id="rId35"/>
    <p:sldId id="364" r:id="rId36"/>
    <p:sldId id="346" r:id="rId37"/>
    <p:sldId id="348" r:id="rId3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D2F"/>
    <a:srgbClr val="010AA4"/>
    <a:srgbClr val="085091"/>
    <a:srgbClr val="00DCD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9599AEB-C029-4CCC-BC90-4BE16A510FB6}" v="20798" dt="2022-01-13T03:57:24.05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0" d="100"/>
          <a:sy n="80" d="100"/>
        </p:scale>
        <p:origin x="75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6T15:53:24.533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1 1 24575,'0'0'-8191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6T15:55:01.436"/>
    </inkml:context>
    <inkml:brush xml:id="br0">
      <inkml:brushProperty name="width" value="0.05" units="cm"/>
      <inkml:brushProperty name="height" value="0.05" units="cm"/>
      <inkml:brushProperty name="color" value="#D7D7D7"/>
    </inkml:brush>
  </inkml:definitions>
  <inkml:trace contextRef="#ctx0" brushRef="#br0">0 1 24575,'0'0'-8191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6T16:07:32.7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 24575,'0'0'0,"0"0"0,0 0 0,0 0 0,0 1 0,0-1 0,0 0 0,0 0 0,0 0 0,1 1 0,-1-1 0,0 0 0,0 0 0,0 0 0,0 0 0,0 1 0,1-1 0,-1 0 0,0 0 0,0 0 0,0 0 0,1 0 0,-1 0 0,0 0 0,0 1 0,0-1 0,1 0 0,-1 0 0,0 0 0,0 0 0,0 0 0,1 0 0,-1 0 0,0 0 0,0 0 0,0 0 0,1 0 0,-1 0 0,0 0 0,0-1 0,0 1 0,1 0 0,-1 0 0,0 0 0,0 0 0,0 0 0,1 0 0,-1 0 0,0-1 0,0 1 0,0 0 0,0 0 0,1 0 0,-1 0 0,0 0 0,0-1 0,0 1 0,0 0 0,0 0 0,0 0 0,0-1 0,0 1 0,0 0 0,0 0 0,1 0 0,-1-1 0,0 1 0,0 0 0,0-1 0,12 16 0,-3 2 0,-1-1 0,0 1 0,-1 0 0,-1 1 0,6 30 0,11 96 0,-19-109 0,-2-22 0,4 36 0,2 74 0,-14-90 0,6-33 0,0 1 0,0-1 0,0 1 0,0-1 0,0 0 0,0 1 0,-1-1 0,1 1 0,0-1 0,0 0 0,0 1 0,0-1 0,-1 1 0,1-1 0,0 0 0,0 1 0,-1-1 0,1 0 0,0 1 0,-1-1 0,1 0 0,0 0 0,-1 1 0,1-1 0,0 0 0,-1 0 0,1 0 0,-1 1 0,1-1 0,0 0 0,-1 0 0,1 0 0,-1 0 0,1 0 0,-1 0 0,1 0 0,0 0 0,-1 0 0,1 0 0,-1 0 0,1 0 0,-1 0 0,1 0 0,0-1 0,-1 1 0,1 0 0,-1 0 0,1 0 0,0-1 0,-1 1 0,1 0 0,0 0 0,-1-1 0,1 1 0,0 0 0,-1-1 0,1 1 0,0 0 0,0-1 0,0 1 0,-1 0 0,1-1 0,0 1 0,0 0 0,0-1 0,-1 0 0,-4-9 0,-1 0 0,1 0 0,1-1 0,0 0 0,0 1 0,1-1 0,1-1 0,-2-18 0,0-7 0,2-51 0,2 50 0,-1 19 0,1 0 0,4-30 0,-4 49 0,0-1 0,0 1 0,0 0 0,0-1 0,0 1 0,0 0 0,0-1 0,0 1 0,0 0 0,0-1 0,0 1 0,1 0 0,-1-1 0,0 1 0,0 0 0,0-1 0,0 1 0,1 0 0,-1 0 0,0-1 0,0 1 0,0 0 0,1 0 0,-1-1 0,0 1 0,1 0 0,-1 0 0,0 0 0,0 0 0,1-1 0,-1 1 0,0 0 0,1 0 0,9 14 0,-3 6 0,-1 1 0,0 0 0,5 41 0,0 72 0,-9-100 0,5 297 0,-11-413 0,3 0 0,11-88 0,-7 150 0,1 0 0,7-24 0,-11 44 0,0 0 0,0 0 0,0 0 0,0 0 0,0 0 0,0 0 0,0 0 0,0 1 0,0-1 0,0 0 0,0 0 0,0 0 0,0 0 0,0 0 0,0 0 0,0 0 0,0 0 0,0 0 0,0 0 0,0 0 0,0 0 0,1 0 0,-1 0 0,0 0 0,0 0 0,0 1 0,0-1 0,0 0 0,0 0 0,0 0 0,0 0 0,0 0 0,0 0 0,0 0 0,0 0 0,0 0 0,1 0 0,-1 0 0,0 0 0,0 0 0,0 0 0,0 0 0,0 0 0,0 0 0,0 0 0,0 0 0,0 0 0,0 0 0,0-1 0,0 1 0,1 0 0,-1 0 0,0 0 0,2 15 0,1 20 0,-1 27 0,1-6 0,-3 0 0,-8 66 0,5-113 0,0-19 0,-1-23 0,1-249 0,6 267 0,4 32 0,12 59 40,-2 1 0,7 92 0,-10 165-1525,-14-298-5341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6T15:55:01.436"/>
    </inkml:context>
    <inkml:brush xml:id="br0">
      <inkml:brushProperty name="width" value="0.05" units="cm"/>
      <inkml:brushProperty name="height" value="0.05" units="cm"/>
      <inkml:brushProperty name="color" value="#D7D7D7"/>
    </inkml:brush>
  </inkml:definitions>
  <inkml:trace contextRef="#ctx0" brushRef="#br0">0 1 24575,'0'0'-8191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6T16:07:32.7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 24575,'0'0'0,"0"0"0,0 0 0,0 0 0,0 1 0,0-1 0,0 0 0,0 0 0,0 0 0,1 1 0,-1-1 0,0 0 0,0 0 0,0 0 0,0 0 0,0 1 0,1-1 0,-1 0 0,0 0 0,0 0 0,0 0 0,1 0 0,-1 0 0,0 0 0,0 1 0,0-1 0,1 0 0,-1 0 0,0 0 0,0 0 0,0 0 0,1 0 0,-1 0 0,0 0 0,0 0 0,0 0 0,1 0 0,-1 0 0,0 0 0,0-1 0,0 1 0,1 0 0,-1 0 0,0 0 0,0 0 0,0 0 0,1 0 0,-1 0 0,0-1 0,0 1 0,0 0 0,0 0 0,1 0 0,-1 0 0,0 0 0,0-1 0,0 1 0,0 0 0,0 0 0,0 0 0,0-1 0,0 1 0,0 0 0,0 0 0,1 0 0,-1-1 0,0 1 0,0 0 0,0-1 0,12 16 0,-3 2 0,-1-1 0,0 1 0,-1 0 0,-1 1 0,6 30 0,11 96 0,-19-109 0,-2-22 0,4 36 0,2 74 0,-14-90 0,6-33 0,0 1 0,0-1 0,0 1 0,0-1 0,0 0 0,0 1 0,-1-1 0,1 1 0,0-1 0,0 0 0,0 1 0,0-1 0,-1 1 0,1-1 0,0 0 0,0 1 0,-1-1 0,1 0 0,0 1 0,-1-1 0,1 0 0,0 0 0,-1 1 0,1-1 0,0 0 0,-1 0 0,1 0 0,-1 1 0,1-1 0,0 0 0,-1 0 0,1 0 0,-1 0 0,1 0 0,-1 0 0,1 0 0,0 0 0,-1 0 0,1 0 0,-1 0 0,1 0 0,-1 0 0,1 0 0,0-1 0,-1 1 0,1 0 0,-1 0 0,1 0 0,0-1 0,-1 1 0,1 0 0,0 0 0,-1-1 0,1 1 0,0 0 0,-1-1 0,1 1 0,0 0 0,0-1 0,0 1 0,-1 0 0,1-1 0,0 1 0,0 0 0,0-1 0,-1 0 0,-4-9 0,-1 0 0,1 0 0,1-1 0,0 0 0,0 1 0,1-1 0,1-1 0,-2-18 0,0-7 0,2-51 0,2 50 0,-1 19 0,1 0 0,4-30 0,-4 49 0,0-1 0,0 1 0,0 0 0,0-1 0,0 1 0,0 0 0,0-1 0,0 1 0,0 0 0,0-1 0,0 1 0,1 0 0,-1-1 0,0 1 0,0 0 0,0-1 0,0 1 0,1 0 0,-1 0 0,0-1 0,0 1 0,0 0 0,1 0 0,-1-1 0,0 1 0,1 0 0,-1 0 0,0 0 0,0 0 0,1-1 0,-1 1 0,0 0 0,1 0 0,9 14 0,-3 6 0,-1 1 0,0 0 0,5 41 0,0 72 0,-9-100 0,5 297 0,-11-413 0,3 0 0,11-88 0,-7 150 0,1 0 0,7-24 0,-11 44 0,0 0 0,0 0 0,0 0 0,0 0 0,0 0 0,0 0 0,0 0 0,0 1 0,0-1 0,0 0 0,0 0 0,0 0 0,0 0 0,0 0 0,0 0 0,0 0 0,0 0 0,0 0 0,0 0 0,0 0 0,0 0 0,1 0 0,-1 0 0,0 0 0,0 0 0,0 1 0,0-1 0,0 0 0,0 0 0,0 0 0,0 0 0,0 0 0,0 0 0,0 0 0,0 0 0,0 0 0,1 0 0,-1 0 0,0 0 0,0 0 0,0 0 0,0 0 0,0 0 0,0 0 0,0 0 0,0 0 0,0 0 0,0 0 0,0-1 0,0 1 0,1 0 0,-1 0 0,0 0 0,2 15 0,1 20 0,-1 27 0,1-6 0,-3 0 0,-8 66 0,5-113 0,0-19 0,-1-23 0,1-249 0,6 267 0,4 32 0,12 59 40,-2 1 0,7 92 0,-10 165-1525,-14-298-5341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6T15:53:24.533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1 1 24575,'0'0'-8191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6T15:55:01.436"/>
    </inkml:context>
    <inkml:brush xml:id="br0">
      <inkml:brushProperty name="width" value="0.05" units="cm"/>
      <inkml:brushProperty name="height" value="0.05" units="cm"/>
      <inkml:brushProperty name="color" value="#D7D7D7"/>
    </inkml:brush>
  </inkml:definitions>
  <inkml:trace contextRef="#ctx0" brushRef="#br0">0 1 24575,'0'0'-8191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6T15:53:24.533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1 1 24575,'0'0'-8191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6T15:55:01.436"/>
    </inkml:context>
    <inkml:brush xml:id="br0">
      <inkml:brushProperty name="width" value="0.05" units="cm"/>
      <inkml:brushProperty name="height" value="0.05" units="cm"/>
      <inkml:brushProperty name="color" value="#D7D7D7"/>
    </inkml:brush>
  </inkml:definitions>
  <inkml:trace contextRef="#ctx0" brushRef="#br0">0 1 24575,'0'0'-8191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6T16:07:32.7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 24575,'0'0'0,"0"0"0,0 0 0,0 0 0,0 1 0,0-1 0,0 0 0,0 0 0,0 0 0,1 1 0,-1-1 0,0 0 0,0 0 0,0 0 0,0 0 0,0 1 0,1-1 0,-1 0 0,0 0 0,0 0 0,0 0 0,1 0 0,-1 0 0,0 0 0,0 1 0,0-1 0,1 0 0,-1 0 0,0 0 0,0 0 0,0 0 0,1 0 0,-1 0 0,0 0 0,0 0 0,0 0 0,1 0 0,-1 0 0,0 0 0,0-1 0,0 1 0,1 0 0,-1 0 0,0 0 0,0 0 0,0 0 0,1 0 0,-1 0 0,0-1 0,0 1 0,0 0 0,0 0 0,1 0 0,-1 0 0,0 0 0,0-1 0,0 1 0,0 0 0,0 0 0,0 0 0,0-1 0,0 1 0,0 0 0,0 0 0,1 0 0,-1-1 0,0 1 0,0 0 0,0-1 0,12 16 0,-3 2 0,-1-1 0,0 1 0,-1 0 0,-1 1 0,6 30 0,11 96 0,-19-109 0,-2-22 0,4 36 0,2 74 0,-14-90 0,6-33 0,0 1 0,0-1 0,0 1 0,0-1 0,0 0 0,0 1 0,-1-1 0,1 1 0,0-1 0,0 0 0,0 1 0,0-1 0,-1 1 0,1-1 0,0 0 0,0 1 0,-1-1 0,1 0 0,0 1 0,-1-1 0,1 0 0,0 0 0,-1 1 0,1-1 0,0 0 0,-1 0 0,1 0 0,-1 1 0,1-1 0,0 0 0,-1 0 0,1 0 0,-1 0 0,1 0 0,-1 0 0,1 0 0,0 0 0,-1 0 0,1 0 0,-1 0 0,1 0 0,-1 0 0,1 0 0,0-1 0,-1 1 0,1 0 0,-1 0 0,1 0 0,0-1 0,-1 1 0,1 0 0,0 0 0,-1-1 0,1 1 0,0 0 0,-1-1 0,1 1 0,0 0 0,0-1 0,0 1 0,-1 0 0,1-1 0,0 1 0,0 0 0,0-1 0,-1 0 0,-4-9 0,-1 0 0,1 0 0,1-1 0,0 0 0,0 1 0,1-1 0,1-1 0,-2-18 0,0-7 0,2-51 0,2 50 0,-1 19 0,1 0 0,4-30 0,-4 49 0,0-1 0,0 1 0,0 0 0,0-1 0,0 1 0,0 0 0,0-1 0,0 1 0,0 0 0,0-1 0,0 1 0,1 0 0,-1-1 0,0 1 0,0 0 0,0-1 0,0 1 0,1 0 0,-1 0 0,0-1 0,0 1 0,0 0 0,1 0 0,-1-1 0,0 1 0,1 0 0,-1 0 0,0 0 0,0 0 0,1-1 0,-1 1 0,0 0 0,1 0 0,9 14 0,-3 6 0,-1 1 0,0 0 0,5 41 0,0 72 0,-9-100 0,5 297 0,-11-413 0,3 0 0,11-88 0,-7 150 0,1 0 0,7-24 0,-11 44 0,0 0 0,0 0 0,0 0 0,0 0 0,0 0 0,0 0 0,0 0 0,0 1 0,0-1 0,0 0 0,0 0 0,0 0 0,0 0 0,0 0 0,0 0 0,0 0 0,0 0 0,0 0 0,0 0 0,0 0 0,0 0 0,1 0 0,-1 0 0,0 0 0,0 0 0,0 1 0,0-1 0,0 0 0,0 0 0,0 0 0,0 0 0,0 0 0,0 0 0,0 0 0,0 0 0,0 0 0,1 0 0,-1 0 0,0 0 0,0 0 0,0 0 0,0 0 0,0 0 0,0 0 0,0 0 0,0 0 0,0 0 0,0 0 0,0-1 0,0 1 0,1 0 0,-1 0 0,0 0 0,2 15 0,1 20 0,-1 27 0,1-6 0,-3 0 0,-8 66 0,5-113 0,0-19 0,-1-23 0,1-249 0,6 267 0,4 32 0,12 59 40,-2 1 0,7 92 0,-10 165-1525,-14-298-5341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6T15:53:24.533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1 1 24575,'0'0'-8191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Đầu trang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Chỗ dành sẵn cho Ngày tháng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BED5B8-93B7-4CB3-A834-008D7A59F5E1}" type="datetimeFigureOut">
              <a:rPr lang="en-US" smtClean="0"/>
              <a:t>1/23/2022</a:t>
            </a:fld>
            <a:endParaRPr lang="en-US"/>
          </a:p>
        </p:txBody>
      </p:sp>
      <p:sp>
        <p:nvSpPr>
          <p:cNvPr id="4" name="Chỗ dành sẵn cho Hình ảnh của Bản chiế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Chỗ dành sẵn cho Ghi chú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6" name="Chỗ dành sẵn cho Chân trang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Chỗ dành sẵn cho Số hiệu Bản chiế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E92FF4-C280-471C-930C-4579E9AB2C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304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E92FF4-C280-471C-930C-4579E9AB2C1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4726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E92FF4-C280-471C-930C-4579E9AB2C1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6876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Chỉ</a:t>
            </a:r>
            <a:r>
              <a:rPr lang="en-US"/>
              <a:t> </a:t>
            </a:r>
            <a:r>
              <a:rPr lang="en-US" err="1"/>
              <a:t>những</a:t>
            </a:r>
            <a:r>
              <a:rPr lang="en-US"/>
              <a:t> anchor box </a:t>
            </a:r>
            <a:r>
              <a:rPr lang="en-US" err="1"/>
              <a:t>trùng</a:t>
            </a:r>
            <a:r>
              <a:rPr lang="en-US"/>
              <a:t> </a:t>
            </a:r>
            <a:r>
              <a:rPr lang="en-US" err="1"/>
              <a:t>grounth</a:t>
            </a:r>
            <a:r>
              <a:rPr lang="en-US"/>
              <a:t> truth </a:t>
            </a:r>
            <a:r>
              <a:rPr lang="en-US" err="1"/>
              <a:t>mới</a:t>
            </a:r>
            <a:r>
              <a:rPr lang="en-US"/>
              <a:t> </a:t>
            </a:r>
            <a:r>
              <a:rPr lang="en-US" err="1"/>
              <a:t>tham</a:t>
            </a:r>
            <a:r>
              <a:rPr lang="en-US"/>
              <a:t> </a:t>
            </a:r>
            <a:r>
              <a:rPr lang="en-US" err="1"/>
              <a:t>gia</a:t>
            </a:r>
            <a:r>
              <a:rPr lang="en-US"/>
              <a:t> </a:t>
            </a:r>
            <a:r>
              <a:rPr lang="en-US" err="1"/>
              <a:t>huấn</a:t>
            </a:r>
            <a:r>
              <a:rPr lang="en-US"/>
              <a:t> </a:t>
            </a:r>
            <a:r>
              <a:rPr lang="en-US" err="1"/>
              <a:t>luyện</a:t>
            </a:r>
            <a:endParaRPr lang="en-US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E92FF4-C280-471C-930C-4579E9AB2C1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2055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E92FF4-C280-471C-930C-4579E9AB2C1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3236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E92FF4-C280-471C-930C-4579E9AB2C1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4959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E92FF4-C280-471C-930C-4579E9AB2C14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9626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E92FF4-C280-471C-930C-4579E9AB2C14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0011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E92FF4-C280-471C-930C-4579E9AB2C14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44382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E92FF4-C280-471C-930C-4579E9AB2C14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8364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E92FF4-C280-471C-930C-4579E9AB2C14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16178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E92FF4-C280-471C-930C-4579E9AB2C14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3269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Đối</a:t>
            </a:r>
            <a:r>
              <a:rPr lang="en-US"/>
              <a:t> </a:t>
            </a:r>
            <a:r>
              <a:rPr lang="en-US" err="1"/>
              <a:t>tượng</a:t>
            </a:r>
            <a:r>
              <a:rPr lang="en-US"/>
              <a:t> </a:t>
            </a:r>
            <a:r>
              <a:rPr lang="en-US" err="1"/>
              <a:t>chưa</a:t>
            </a:r>
            <a:r>
              <a:rPr lang="en-US"/>
              <a:t> </a:t>
            </a:r>
            <a:r>
              <a:rPr lang="en-US" err="1"/>
              <a:t>phân</a:t>
            </a:r>
            <a:r>
              <a:rPr lang="en-US"/>
              <a:t> </a:t>
            </a:r>
            <a:r>
              <a:rPr lang="en-US" err="1"/>
              <a:t>lớp</a:t>
            </a:r>
            <a:endParaRPr lang="en-US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E92FF4-C280-471C-930C-4579E9AB2C1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1374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Phân</a:t>
            </a:r>
            <a:r>
              <a:rPr lang="en-US"/>
              <a:t> </a:t>
            </a:r>
            <a:r>
              <a:rPr lang="en-US" err="1"/>
              <a:t>lớp</a:t>
            </a:r>
            <a:r>
              <a:rPr lang="en-US"/>
              <a:t> </a:t>
            </a:r>
            <a:r>
              <a:rPr lang="en-US" err="1"/>
              <a:t>cụ</a:t>
            </a:r>
            <a:r>
              <a:rPr lang="en-US"/>
              <a:t> </a:t>
            </a:r>
            <a:r>
              <a:rPr lang="en-US" err="1"/>
              <a:t>thể</a:t>
            </a:r>
            <a:r>
              <a:rPr lang="en-US"/>
              <a:t> </a:t>
            </a:r>
            <a:r>
              <a:rPr lang="en-US" err="1"/>
              <a:t>thì</a:t>
            </a:r>
            <a:r>
              <a:rPr lang="en-US"/>
              <a:t> </a:t>
            </a:r>
            <a:r>
              <a:rPr lang="en-US" err="1"/>
              <a:t>thủ</a:t>
            </a:r>
            <a:r>
              <a:rPr lang="en-US"/>
              <a:t> </a:t>
            </a:r>
            <a:r>
              <a:rPr lang="en-US" err="1"/>
              <a:t>công</a:t>
            </a:r>
            <a:endParaRPr lang="en-US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E92FF4-C280-471C-930C-4579E9AB2C1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3949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Phân</a:t>
            </a:r>
            <a:r>
              <a:rPr lang="en-US"/>
              <a:t> </a:t>
            </a:r>
            <a:r>
              <a:rPr lang="en-US" err="1"/>
              <a:t>lớp</a:t>
            </a:r>
            <a:r>
              <a:rPr lang="en-US"/>
              <a:t> </a:t>
            </a:r>
            <a:r>
              <a:rPr lang="en-US" err="1"/>
              <a:t>cụ</a:t>
            </a:r>
            <a:r>
              <a:rPr lang="en-US"/>
              <a:t> </a:t>
            </a:r>
            <a:r>
              <a:rPr lang="en-US" err="1"/>
              <a:t>thể</a:t>
            </a:r>
            <a:r>
              <a:rPr lang="en-US"/>
              <a:t> </a:t>
            </a:r>
            <a:r>
              <a:rPr lang="en-US" err="1"/>
              <a:t>thì</a:t>
            </a:r>
            <a:r>
              <a:rPr lang="en-US"/>
              <a:t> </a:t>
            </a:r>
            <a:r>
              <a:rPr lang="en-US" err="1"/>
              <a:t>thủ</a:t>
            </a:r>
            <a:r>
              <a:rPr lang="en-US"/>
              <a:t> </a:t>
            </a:r>
            <a:r>
              <a:rPr lang="en-US" err="1"/>
              <a:t>công</a:t>
            </a:r>
            <a:endParaRPr lang="en-US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E92FF4-C280-471C-930C-4579E9AB2C1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16861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Phân</a:t>
            </a:r>
            <a:r>
              <a:rPr lang="en-US"/>
              <a:t> </a:t>
            </a:r>
            <a:r>
              <a:rPr lang="en-US" err="1"/>
              <a:t>lớp</a:t>
            </a:r>
            <a:r>
              <a:rPr lang="en-US"/>
              <a:t> </a:t>
            </a:r>
            <a:r>
              <a:rPr lang="en-US" err="1"/>
              <a:t>cụ</a:t>
            </a:r>
            <a:r>
              <a:rPr lang="en-US"/>
              <a:t> </a:t>
            </a:r>
            <a:r>
              <a:rPr lang="en-US" err="1"/>
              <a:t>thể</a:t>
            </a:r>
            <a:r>
              <a:rPr lang="en-US"/>
              <a:t> </a:t>
            </a:r>
            <a:r>
              <a:rPr lang="en-US" err="1"/>
              <a:t>thì</a:t>
            </a:r>
            <a:r>
              <a:rPr lang="en-US"/>
              <a:t> </a:t>
            </a:r>
            <a:r>
              <a:rPr lang="en-US" err="1"/>
              <a:t>thủ</a:t>
            </a:r>
            <a:r>
              <a:rPr lang="en-US"/>
              <a:t> </a:t>
            </a:r>
            <a:r>
              <a:rPr lang="en-US" err="1"/>
              <a:t>công</a:t>
            </a:r>
            <a:endParaRPr lang="en-US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E92FF4-C280-471C-930C-4579E9AB2C1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5862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Kiến</a:t>
            </a:r>
            <a:r>
              <a:rPr lang="en-US"/>
              <a:t> </a:t>
            </a:r>
            <a:r>
              <a:rPr lang="en-US" err="1"/>
              <a:t>trúc</a:t>
            </a:r>
            <a:r>
              <a:rPr lang="en-US"/>
              <a:t> </a:t>
            </a:r>
            <a:r>
              <a:rPr lang="en-US" err="1"/>
              <a:t>cải</a:t>
            </a:r>
            <a:r>
              <a:rPr lang="en-US"/>
              <a:t> </a:t>
            </a:r>
            <a:r>
              <a:rPr lang="en-US" err="1"/>
              <a:t>tiến</a:t>
            </a:r>
            <a:r>
              <a:rPr lang="en-US"/>
              <a:t> </a:t>
            </a:r>
            <a:r>
              <a:rPr lang="en-US" err="1"/>
              <a:t>từ</a:t>
            </a:r>
            <a:r>
              <a:rPr lang="en-US"/>
              <a:t> Faster R-CNN</a:t>
            </a:r>
          </a:p>
          <a:p>
            <a:r>
              <a:rPr lang="en-US" err="1"/>
              <a:t>Kiến</a:t>
            </a:r>
            <a:r>
              <a:rPr lang="en-US"/>
              <a:t> </a:t>
            </a:r>
            <a:r>
              <a:rPr lang="en-US" err="1"/>
              <a:t>trúc</a:t>
            </a:r>
            <a:r>
              <a:rPr lang="en-US"/>
              <a:t> </a:t>
            </a:r>
            <a:r>
              <a:rPr lang="en-US" err="1"/>
              <a:t>không</a:t>
            </a:r>
            <a:r>
              <a:rPr lang="en-US"/>
              <a:t> </a:t>
            </a:r>
            <a:r>
              <a:rPr lang="en-US" err="1"/>
              <a:t>sử</a:t>
            </a:r>
            <a:r>
              <a:rPr lang="en-US"/>
              <a:t> </a:t>
            </a:r>
            <a:r>
              <a:rPr lang="en-US" err="1"/>
              <a:t>dụng</a:t>
            </a:r>
            <a:r>
              <a:rPr lang="en-US"/>
              <a:t> </a:t>
            </a:r>
            <a:r>
              <a:rPr lang="en-US" err="1"/>
              <a:t>FPN</a:t>
            </a:r>
            <a:r>
              <a:rPr lang="en-US"/>
              <a:t> </a:t>
            </a:r>
            <a:r>
              <a:rPr lang="en-US" err="1"/>
              <a:t>chỉ</a:t>
            </a:r>
            <a:r>
              <a:rPr lang="en-US"/>
              <a:t> </a:t>
            </a:r>
            <a:r>
              <a:rPr lang="en-US" err="1"/>
              <a:t>mất</a:t>
            </a:r>
            <a:r>
              <a:rPr lang="en-US"/>
              <a:t> </a:t>
            </a:r>
            <a:r>
              <a:rPr lang="en-US" err="1"/>
              <a:t>cái</a:t>
            </a:r>
            <a:r>
              <a:rPr lang="en-US"/>
              <a:t> </a:t>
            </a:r>
            <a:r>
              <a:rPr lang="en-US" err="1"/>
              <a:t>khổi</a:t>
            </a:r>
            <a:r>
              <a:rPr lang="en-US"/>
              <a:t> </a:t>
            </a:r>
            <a:r>
              <a:rPr lang="en-US" err="1"/>
              <a:t>xanh</a:t>
            </a:r>
            <a:r>
              <a:rPr lang="en-US"/>
              <a:t> </a:t>
            </a:r>
            <a:r>
              <a:rPr lang="en-US" err="1"/>
              <a:t>còn</a:t>
            </a:r>
            <a:r>
              <a:rPr lang="en-US"/>
              <a:t> </a:t>
            </a:r>
            <a:r>
              <a:rPr lang="en-US" err="1"/>
              <a:t>lại</a:t>
            </a:r>
            <a:r>
              <a:rPr lang="en-US"/>
              <a:t> </a:t>
            </a:r>
            <a:r>
              <a:rPr lang="en-US" err="1"/>
              <a:t>giữ</a:t>
            </a:r>
            <a:r>
              <a:rPr lang="en-US"/>
              <a:t> </a:t>
            </a:r>
            <a:r>
              <a:rPr lang="en-US" err="1"/>
              <a:t>nguyên</a:t>
            </a:r>
            <a:endParaRPr lang="en-US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E92FF4-C280-471C-930C-4579E9AB2C1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5723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Đề</a:t>
            </a:r>
            <a:r>
              <a:rPr lang="en-US"/>
              <a:t> </a:t>
            </a:r>
            <a:r>
              <a:rPr lang="en-US" err="1"/>
              <a:t>xuất</a:t>
            </a:r>
            <a:r>
              <a:rPr lang="en-US"/>
              <a:t> </a:t>
            </a:r>
            <a:r>
              <a:rPr lang="en-US" err="1"/>
              <a:t>vùng</a:t>
            </a:r>
            <a:r>
              <a:rPr lang="en-US"/>
              <a:t> </a:t>
            </a:r>
            <a:r>
              <a:rPr lang="en-US" err="1"/>
              <a:t>quan</a:t>
            </a:r>
            <a:r>
              <a:rPr lang="en-US"/>
              <a:t> </a:t>
            </a:r>
            <a:r>
              <a:rPr lang="en-US" err="1"/>
              <a:t>tâm</a:t>
            </a:r>
            <a:r>
              <a:rPr lang="en-US"/>
              <a:t> </a:t>
            </a:r>
            <a:r>
              <a:rPr lang="en-US" err="1"/>
              <a:t>thường</a:t>
            </a:r>
            <a:r>
              <a:rPr lang="en-US"/>
              <a:t> </a:t>
            </a:r>
            <a:r>
              <a:rPr lang="en-US" err="1"/>
              <a:t>đi</a:t>
            </a:r>
            <a:r>
              <a:rPr lang="en-US"/>
              <a:t> </a:t>
            </a:r>
            <a:r>
              <a:rPr lang="en-US" err="1"/>
              <a:t>chung</a:t>
            </a:r>
            <a:r>
              <a:rPr lang="en-US"/>
              <a:t> </a:t>
            </a:r>
            <a:r>
              <a:rPr lang="en-US" err="1"/>
              <a:t>với</a:t>
            </a:r>
            <a:r>
              <a:rPr lang="en-US"/>
              <a:t> </a:t>
            </a:r>
            <a:r>
              <a:rPr lang="en-US" err="1"/>
              <a:t>tác</a:t>
            </a:r>
            <a:r>
              <a:rPr lang="en-US"/>
              <a:t> </a:t>
            </a:r>
            <a:r>
              <a:rPr lang="en-US" err="1"/>
              <a:t>vụ</a:t>
            </a:r>
            <a:r>
              <a:rPr lang="en-US"/>
              <a:t> </a:t>
            </a:r>
            <a:r>
              <a:rPr lang="en-US" err="1"/>
              <a:t>nhận</a:t>
            </a:r>
            <a:r>
              <a:rPr lang="en-US"/>
              <a:t> </a:t>
            </a:r>
            <a:r>
              <a:rPr lang="en-US" err="1"/>
              <a:t>dạng</a:t>
            </a:r>
            <a:r>
              <a:rPr lang="en-US"/>
              <a:t>.</a:t>
            </a:r>
          </a:p>
          <a:p>
            <a:r>
              <a:rPr lang="en-US" err="1"/>
              <a:t>Mà</a:t>
            </a:r>
            <a:r>
              <a:rPr lang="en-US"/>
              <a:t> </a:t>
            </a:r>
            <a:r>
              <a:rPr lang="en-US" err="1"/>
              <a:t>tác</a:t>
            </a:r>
            <a:r>
              <a:rPr lang="en-US"/>
              <a:t> </a:t>
            </a:r>
            <a:r>
              <a:rPr lang="en-US" err="1"/>
              <a:t>vụ</a:t>
            </a:r>
            <a:r>
              <a:rPr lang="en-US"/>
              <a:t> </a:t>
            </a:r>
            <a:r>
              <a:rPr lang="en-US" err="1"/>
              <a:t>nhận</a:t>
            </a:r>
            <a:r>
              <a:rPr lang="en-US"/>
              <a:t> </a:t>
            </a:r>
            <a:r>
              <a:rPr lang="en-US" err="1"/>
              <a:t>dạng</a:t>
            </a:r>
            <a:r>
              <a:rPr lang="en-US"/>
              <a:t> </a:t>
            </a:r>
            <a:r>
              <a:rPr lang="en-US" err="1"/>
              <a:t>lại</a:t>
            </a:r>
            <a:r>
              <a:rPr lang="en-US"/>
              <a:t> dung </a:t>
            </a:r>
            <a:r>
              <a:rPr lang="en-US" err="1"/>
              <a:t>rút</a:t>
            </a:r>
            <a:r>
              <a:rPr lang="en-US"/>
              <a:t> </a:t>
            </a:r>
            <a:r>
              <a:rPr lang="en-US" err="1"/>
              <a:t>đặc</a:t>
            </a:r>
            <a:r>
              <a:rPr lang="en-US"/>
              <a:t> </a:t>
            </a:r>
            <a:r>
              <a:rPr lang="en-US" err="1"/>
              <a:t>trưng</a:t>
            </a:r>
            <a:r>
              <a:rPr lang="en-US"/>
              <a:t>.</a:t>
            </a:r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E92FF4-C280-471C-930C-4579E9AB2C1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6328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Fast R-CNN: </a:t>
            </a:r>
            <a:r>
              <a:rPr lang="en-US" err="1"/>
              <a:t>Tích</a:t>
            </a:r>
            <a:r>
              <a:rPr lang="en-US"/>
              <a:t> </a:t>
            </a:r>
            <a:r>
              <a:rPr lang="en-US" err="1"/>
              <a:t>chập</a:t>
            </a:r>
            <a:r>
              <a:rPr lang="en-US"/>
              <a:t> </a:t>
            </a:r>
            <a:r>
              <a:rPr lang="en-US" err="1"/>
              <a:t>để</a:t>
            </a:r>
            <a:r>
              <a:rPr lang="en-US"/>
              <a:t> </a:t>
            </a:r>
            <a:r>
              <a:rPr lang="en-US" err="1"/>
              <a:t>rút</a:t>
            </a:r>
            <a:r>
              <a:rPr lang="en-US"/>
              <a:t> </a:t>
            </a:r>
            <a:r>
              <a:rPr lang="en-US" err="1"/>
              <a:t>đặc</a:t>
            </a:r>
            <a:r>
              <a:rPr lang="en-US"/>
              <a:t> </a:t>
            </a:r>
            <a:r>
              <a:rPr lang="en-US" err="1"/>
              <a:t>trưng</a:t>
            </a:r>
            <a:r>
              <a:rPr lang="en-US"/>
              <a:t> </a:t>
            </a:r>
            <a:r>
              <a:rPr lang="en-US" err="1"/>
              <a:t>cả</a:t>
            </a:r>
            <a:r>
              <a:rPr lang="en-US"/>
              <a:t> </a:t>
            </a:r>
            <a:r>
              <a:rPr lang="en-US" err="1"/>
              <a:t>ảnh</a:t>
            </a:r>
            <a:r>
              <a:rPr lang="en-US"/>
              <a:t> </a:t>
            </a:r>
            <a:r>
              <a:rPr lang="en-US" err="1"/>
              <a:t>trước</a:t>
            </a:r>
            <a:r>
              <a:rPr lang="en-US"/>
              <a:t> </a:t>
            </a:r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E92FF4-C280-471C-930C-4579E9AB2C1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8875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E92FF4-C280-471C-930C-4579E9AB2C1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29520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1/23/2022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3839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1/23/2022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6354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1/23/2022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1530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1/23/2022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4001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1/23/2022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6046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1/23/2022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1412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1/23/2022</a:t>
            </a:fld>
            <a:endParaRPr lang="en-US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4349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1/23/2022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6068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1/23/2022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8442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1/23/2022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8539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1/23/2022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2067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1/23/2022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14946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8" r:id="rId2"/>
    <p:sldLayoutId id="2147483719" r:id="rId3"/>
    <p:sldLayoutId id="2147483720" r:id="rId4"/>
    <p:sldLayoutId id="2147483727" r:id="rId5"/>
    <p:sldLayoutId id="2147483721" r:id="rId6"/>
    <p:sldLayoutId id="2147483722" r:id="rId7"/>
    <p:sldLayoutId id="2147483723" r:id="rId8"/>
    <p:sldLayoutId id="2147483726" r:id="rId9"/>
    <p:sldLayoutId id="2147483724" r:id="rId10"/>
    <p:sldLayoutId id="2147483725" r:id="rId11"/>
  </p:sldLayoutIdLst>
  <p:hf sldNum="0"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4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2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11" Type="http://schemas.openxmlformats.org/officeDocument/2006/relationships/image" Target="../media/image22.png"/><Relationship Id="rId5" Type="http://schemas.openxmlformats.org/officeDocument/2006/relationships/customXml" Target="../ink/ink2.xml"/><Relationship Id="rId10" Type="http://schemas.openxmlformats.org/officeDocument/2006/relationships/image" Target="../media/image21.png"/><Relationship Id="rId4" Type="http://schemas.openxmlformats.org/officeDocument/2006/relationships/image" Target="../media/image37.png"/><Relationship Id="rId9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5.xml"/><Relationship Id="rId5" Type="http://schemas.openxmlformats.org/officeDocument/2006/relationships/image" Target="../media/image37.png"/><Relationship Id="rId4" Type="http://schemas.openxmlformats.org/officeDocument/2006/relationships/customXml" Target="../ink/ink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customXml" Target="../ink/ink6.xml"/><Relationship Id="rId7" Type="http://schemas.openxmlformats.org/officeDocument/2006/relationships/customXml" Target="../ink/ink8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customXml" Target="../ink/ink7.xml"/><Relationship Id="rId4" Type="http://schemas.openxmlformats.org/officeDocument/2006/relationships/image" Target="../media/image37.png"/><Relationship Id="rId9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customXml" Target="../ink/ink11.xml"/><Relationship Id="rId3" Type="http://schemas.openxmlformats.org/officeDocument/2006/relationships/customXml" Target="../ink/ink9.xml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0.xml"/><Relationship Id="rId5" Type="http://schemas.openxmlformats.org/officeDocument/2006/relationships/image" Target="../media/image29.png"/><Relationship Id="rId4" Type="http://schemas.openxmlformats.org/officeDocument/2006/relationships/image" Target="../media/image37.png"/><Relationship Id="rId9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gif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gi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50">
            <a:extLst>
              <a:ext uri="{FF2B5EF4-FFF2-40B4-BE49-F238E27FC236}">
                <a16:creationId xmlns:a16="http://schemas.microsoft.com/office/drawing/2014/main" id="{0AF4F2BA-3C03-4E2C-8ABC-0949B61B3C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Hình ảnh 7" descr="Ảnh có chứa văn bản, bơi lội, đáy đại dương&#10;&#10;Mô tả được tạo tự động">
            <a:extLst>
              <a:ext uri="{FF2B5EF4-FFF2-40B4-BE49-F238E27FC236}">
                <a16:creationId xmlns:a16="http://schemas.microsoft.com/office/drawing/2014/main" id="{2CE6814D-1F20-4DE2-8D61-33656686E6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DFAB167-CAF2-47AB-9AD7-861E5C866A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FFFFFF"/>
                </a:solidFill>
                <a:latin typeface="Roboto"/>
                <a:ea typeface="Roboto"/>
              </a:rPr>
              <a:t>Instance Segmentation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30AE03-D03A-40E9-B5BA-3DEC867C30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err="1">
                <a:solidFill>
                  <a:srgbClr val="FFFFFF"/>
                </a:solidFill>
                <a:latin typeface="Roboto"/>
                <a:ea typeface="Roboto"/>
              </a:rPr>
              <a:t>Phân</a:t>
            </a:r>
            <a:r>
              <a:rPr lang="en-US">
                <a:solidFill>
                  <a:srgbClr val="FFFFFF"/>
                </a:solidFill>
                <a:latin typeface="Roboto"/>
                <a:ea typeface="Roboto"/>
              </a:rPr>
              <a:t> </a:t>
            </a:r>
            <a:r>
              <a:rPr lang="en-US" err="1">
                <a:solidFill>
                  <a:srgbClr val="FFFFFF"/>
                </a:solidFill>
                <a:latin typeface="Roboto"/>
                <a:ea typeface="Roboto"/>
              </a:rPr>
              <a:t>đoạn</a:t>
            </a:r>
            <a:r>
              <a:rPr lang="en-US">
                <a:solidFill>
                  <a:srgbClr val="FFFFFF"/>
                </a:solidFill>
                <a:latin typeface="Roboto"/>
                <a:ea typeface="Roboto"/>
              </a:rPr>
              <a:t> </a:t>
            </a:r>
            <a:r>
              <a:rPr lang="en-US" err="1">
                <a:solidFill>
                  <a:srgbClr val="FFFFFF"/>
                </a:solidFill>
                <a:latin typeface="Roboto"/>
                <a:ea typeface="Roboto"/>
              </a:rPr>
              <a:t>cá</a:t>
            </a:r>
            <a:r>
              <a:rPr lang="en-US">
                <a:solidFill>
                  <a:srgbClr val="FFFFFF"/>
                </a:solidFill>
                <a:latin typeface="Roboto"/>
                <a:ea typeface="Roboto"/>
              </a:rPr>
              <a:t> </a:t>
            </a:r>
            <a:r>
              <a:rPr lang="en-US" err="1">
                <a:solidFill>
                  <a:srgbClr val="FFFFFF"/>
                </a:solidFill>
                <a:latin typeface="Roboto"/>
                <a:ea typeface="Roboto"/>
              </a:rPr>
              <a:t>thể</a:t>
            </a:r>
            <a:r>
              <a:rPr lang="en-US">
                <a:solidFill>
                  <a:srgbClr val="FFFFFF"/>
                </a:solidFill>
                <a:latin typeface="Roboto"/>
                <a:ea typeface="Roboto"/>
              </a:rPr>
              <a:t> </a:t>
            </a:r>
            <a:r>
              <a:rPr lang="vi-VN" err="1">
                <a:solidFill>
                  <a:srgbClr val="FFFFFF"/>
                </a:solidFill>
                <a:latin typeface="Roboto"/>
                <a:ea typeface="Roboto"/>
              </a:rPr>
              <a:t>Bằng</a:t>
            </a:r>
            <a:r>
              <a:rPr lang="vi-VN">
                <a:solidFill>
                  <a:srgbClr val="FFFFFF"/>
                </a:solidFill>
                <a:latin typeface="Roboto"/>
                <a:ea typeface="Roboto"/>
              </a:rPr>
              <a:t> </a:t>
            </a:r>
            <a:r>
              <a:rPr lang="vi-VN" err="1">
                <a:solidFill>
                  <a:srgbClr val="FFFFFF"/>
                </a:solidFill>
                <a:latin typeface="Roboto"/>
                <a:ea typeface="Roboto"/>
              </a:rPr>
              <a:t>mạng</a:t>
            </a:r>
            <a:r>
              <a:rPr lang="vi-VN">
                <a:solidFill>
                  <a:srgbClr val="FFFFFF"/>
                </a:solidFill>
                <a:latin typeface="Roboto"/>
                <a:ea typeface="Roboto"/>
              </a:rPr>
              <a:t> </a:t>
            </a:r>
            <a:r>
              <a:rPr lang="vi-VN" err="1">
                <a:solidFill>
                  <a:srgbClr val="FFFFFF"/>
                </a:solidFill>
                <a:latin typeface="Roboto"/>
                <a:ea typeface="Roboto"/>
              </a:rPr>
              <a:t>học</a:t>
            </a:r>
            <a:r>
              <a:rPr lang="vi-VN">
                <a:solidFill>
                  <a:srgbClr val="FFFFFF"/>
                </a:solidFill>
                <a:latin typeface="Roboto"/>
                <a:ea typeface="Roboto"/>
              </a:rPr>
              <a:t> sâu </a:t>
            </a:r>
            <a:r>
              <a:rPr lang="vi-VN" err="1">
                <a:solidFill>
                  <a:srgbClr val="FFFFFF"/>
                </a:solidFill>
                <a:latin typeface="Roboto"/>
                <a:ea typeface="Roboto"/>
              </a:rPr>
              <a:t>mask</a:t>
            </a:r>
            <a:r>
              <a:rPr lang="vi-VN">
                <a:solidFill>
                  <a:srgbClr val="FFFFFF"/>
                </a:solidFill>
                <a:latin typeface="Roboto"/>
                <a:ea typeface="Roboto"/>
              </a:rPr>
              <a:t> R-</a:t>
            </a:r>
            <a:r>
              <a:rPr lang="vi-VN" err="1">
                <a:solidFill>
                  <a:srgbClr val="FFFFFF"/>
                </a:solidFill>
                <a:latin typeface="Roboto"/>
                <a:ea typeface="Roboto"/>
              </a:rPr>
              <a:t>CNN</a:t>
            </a:r>
            <a:endParaRPr lang="vi-VN">
              <a:solidFill>
                <a:srgbClr val="FFFFFF"/>
              </a:solidFill>
              <a:latin typeface="Roboto"/>
              <a:ea typeface="Roboto"/>
            </a:endParaRPr>
          </a:p>
        </p:txBody>
      </p:sp>
      <p:cxnSp>
        <p:nvCxnSpPr>
          <p:cNvPr id="52" name="Straight Connector 52">
            <a:extLst>
              <a:ext uri="{FF2B5EF4-FFF2-40B4-BE49-F238E27FC236}">
                <a16:creationId xmlns:a16="http://schemas.microsoft.com/office/drawing/2014/main" id="{A07787ED-5EDC-4C54-AD87-55B60D0FE3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!!footer rectangle">
            <a:extLst>
              <a:ext uri="{FF2B5EF4-FFF2-40B4-BE49-F238E27FC236}">
                <a16:creationId xmlns:a16="http://schemas.microsoft.com/office/drawing/2014/main" id="{B40A8CA7-7D5A-43B0-A1A0-B558ECA9E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2603143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5D0DAF1-7571-4A06-93FC-36BD5C464E65}"/>
              </a:ext>
            </a:extLst>
          </p:cNvPr>
          <p:cNvSpPr txBox="1"/>
          <p:nvPr/>
        </p:nvSpPr>
        <p:spPr>
          <a:xfrm>
            <a:off x="1237487" y="325496"/>
            <a:ext cx="764933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II. 3. </a:t>
            </a:r>
            <a:r>
              <a:rPr lang="en-US" sz="2600" b="1" err="1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Phân</a:t>
            </a:r>
            <a:r>
              <a:rPr lang="en-US" sz="2600" b="1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2600" b="1" err="1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đoạn</a:t>
            </a:r>
            <a:r>
              <a:rPr lang="en-US" sz="2600" b="1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2600" b="1" err="1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hình</a:t>
            </a:r>
            <a:r>
              <a:rPr lang="en-US" sz="2600" b="1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2600" b="1" err="1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ảnh</a:t>
            </a:r>
            <a:r>
              <a:rPr lang="en-US" sz="2600" b="1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 (Image Segmentation)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5059AE5-9FF4-44C4-847B-D3EC3C729D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239" y="1365494"/>
            <a:ext cx="4282476" cy="2870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Hình ảnh 4">
            <a:extLst>
              <a:ext uri="{FF2B5EF4-FFF2-40B4-BE49-F238E27FC236}">
                <a16:creationId xmlns:a16="http://schemas.microsoft.com/office/drawing/2014/main" id="{25CD70DB-3F00-4A48-B302-E52A776B05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605" y="1365494"/>
            <a:ext cx="4407744" cy="2870597"/>
          </a:xfrm>
          <a:prstGeom prst="rect">
            <a:avLst/>
          </a:prstGeom>
        </p:spPr>
      </p:pic>
      <p:pic>
        <p:nvPicPr>
          <p:cNvPr id="4" name="Hình ảnh 3">
            <a:extLst>
              <a:ext uri="{FF2B5EF4-FFF2-40B4-BE49-F238E27FC236}">
                <a16:creationId xmlns:a16="http://schemas.microsoft.com/office/drawing/2014/main" id="{FBBC0AE3-BC29-495D-AB65-86C6B5E4EE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1653" y="1365494"/>
            <a:ext cx="4345108" cy="2870597"/>
          </a:xfrm>
          <a:prstGeom prst="rect">
            <a:avLst/>
          </a:prstGeom>
        </p:spPr>
      </p:pic>
      <p:sp>
        <p:nvSpPr>
          <p:cNvPr id="6" name="Mũi tên: Phải 5">
            <a:extLst>
              <a:ext uri="{FF2B5EF4-FFF2-40B4-BE49-F238E27FC236}">
                <a16:creationId xmlns:a16="http://schemas.microsoft.com/office/drawing/2014/main" id="{F9756C80-3A15-4A81-9AD5-FC1283A7FDCF}"/>
              </a:ext>
            </a:extLst>
          </p:cNvPr>
          <p:cNvSpPr/>
          <p:nvPr/>
        </p:nvSpPr>
        <p:spPr>
          <a:xfrm>
            <a:off x="5577548" y="2694562"/>
            <a:ext cx="1036903" cy="398834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1">
            <a:extLst>
              <a:ext uri="{FF2B5EF4-FFF2-40B4-BE49-F238E27FC236}">
                <a16:creationId xmlns:a16="http://schemas.microsoft.com/office/drawing/2014/main" id="{F49F4D97-84ED-4F1E-9802-F5A23DB3A379}"/>
              </a:ext>
            </a:extLst>
          </p:cNvPr>
          <p:cNvSpPr txBox="1"/>
          <p:nvPr/>
        </p:nvSpPr>
        <p:spPr>
          <a:xfrm>
            <a:off x="3689279" y="4432880"/>
            <a:ext cx="481344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err="1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Phân</a:t>
            </a:r>
            <a:r>
              <a:rPr lang="en-US" sz="1600" b="1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1600" b="1" err="1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đoạn</a:t>
            </a:r>
            <a:r>
              <a:rPr lang="en-US" sz="1600" b="1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1600" b="1" err="1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hình</a:t>
            </a:r>
            <a:r>
              <a:rPr lang="en-US" sz="1600" b="1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1600" b="1" err="1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ảnh</a:t>
            </a:r>
            <a:r>
              <a:rPr lang="en-US" sz="1600" b="1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 (Image Segmentation) </a:t>
            </a:r>
          </a:p>
          <a:p>
            <a:pPr algn="just"/>
            <a:r>
              <a:rPr lang="vi-VN" sz="1600" b="1" err="1">
                <a:latin typeface="Roboto" panose="02000000000000000000" pitchFamily="2" charset="0"/>
                <a:ea typeface="Roboto" panose="02000000000000000000" pitchFamily="2" charset="0"/>
              </a:rPr>
              <a:t>Input</a:t>
            </a:r>
            <a:r>
              <a:rPr lang="vi-VN" sz="1600" b="1">
                <a:latin typeface="Roboto" panose="02000000000000000000" pitchFamily="2" charset="0"/>
                <a:ea typeface="Roboto" panose="02000000000000000000" pitchFamily="2" charset="0"/>
              </a:rPr>
              <a:t>: </a:t>
            </a:r>
            <a:r>
              <a:rPr lang="en-US" sz="1600" err="1">
                <a:latin typeface="Roboto" panose="02000000000000000000" pitchFamily="2" charset="0"/>
                <a:ea typeface="Roboto" panose="02000000000000000000" pitchFamily="2" charset="0"/>
              </a:rPr>
              <a:t>Ảnh</a:t>
            </a:r>
            <a:r>
              <a:rPr lang="en-US" sz="16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err="1">
                <a:latin typeface="Roboto" panose="02000000000000000000" pitchFamily="2" charset="0"/>
                <a:ea typeface="Roboto" panose="02000000000000000000" pitchFamily="2" charset="0"/>
              </a:rPr>
              <a:t>cần</a:t>
            </a:r>
            <a:r>
              <a:rPr lang="en-US" sz="16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err="1">
                <a:latin typeface="Roboto" panose="02000000000000000000" pitchFamily="2" charset="0"/>
                <a:ea typeface="Roboto" panose="02000000000000000000" pitchFamily="2" charset="0"/>
              </a:rPr>
              <a:t>phân</a:t>
            </a:r>
            <a:r>
              <a:rPr lang="en-US" sz="16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err="1">
                <a:latin typeface="Roboto" panose="02000000000000000000" pitchFamily="2" charset="0"/>
                <a:ea typeface="Roboto" panose="02000000000000000000" pitchFamily="2" charset="0"/>
              </a:rPr>
              <a:t>đoạn</a:t>
            </a:r>
            <a:r>
              <a:rPr lang="en-US" sz="16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err="1">
                <a:latin typeface="Roboto" panose="02000000000000000000" pitchFamily="2" charset="0"/>
                <a:ea typeface="Roboto" panose="02000000000000000000" pitchFamily="2" charset="0"/>
              </a:rPr>
              <a:t>có</a:t>
            </a:r>
            <a:r>
              <a:rPr lang="en-US" sz="16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err="1">
                <a:latin typeface="Roboto" panose="02000000000000000000" pitchFamily="2" charset="0"/>
                <a:ea typeface="Roboto" panose="02000000000000000000" pitchFamily="2" charset="0"/>
              </a:rPr>
              <a:t>kích</a:t>
            </a:r>
            <a:r>
              <a:rPr lang="en-US" sz="16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err="1">
                <a:latin typeface="Roboto" panose="02000000000000000000" pitchFamily="2" charset="0"/>
                <a:ea typeface="Roboto" panose="02000000000000000000" pitchFamily="2" charset="0"/>
              </a:rPr>
              <a:t>thước</a:t>
            </a:r>
            <a:r>
              <a:rPr lang="en-US" sz="1600">
                <a:latin typeface="Roboto" panose="02000000000000000000" pitchFamily="2" charset="0"/>
                <a:ea typeface="Roboto" panose="02000000000000000000" pitchFamily="2" charset="0"/>
              </a:rPr>
              <a:t> w x h (</a:t>
            </a:r>
            <a:r>
              <a:rPr lang="en-US" sz="1600" err="1">
                <a:latin typeface="Roboto" panose="02000000000000000000" pitchFamily="2" charset="0"/>
                <a:ea typeface="Roboto" panose="02000000000000000000" pitchFamily="2" charset="0"/>
              </a:rPr>
              <a:t>có</a:t>
            </a:r>
            <a:r>
              <a:rPr lang="en-US" sz="16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err="1">
                <a:latin typeface="Roboto" panose="02000000000000000000" pitchFamily="2" charset="0"/>
                <a:ea typeface="Roboto" panose="02000000000000000000" pitchFamily="2" charset="0"/>
              </a:rPr>
              <a:t>thể</a:t>
            </a:r>
            <a:r>
              <a:rPr lang="en-US" sz="16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err="1">
                <a:latin typeface="Roboto" panose="02000000000000000000" pitchFamily="2" charset="0"/>
                <a:ea typeface="Roboto" panose="02000000000000000000" pitchFamily="2" charset="0"/>
              </a:rPr>
              <a:t>được</a:t>
            </a:r>
            <a:r>
              <a:rPr lang="en-US" sz="16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err="1">
                <a:latin typeface="Roboto" panose="02000000000000000000" pitchFamily="2" charset="0"/>
                <a:ea typeface="Roboto" panose="02000000000000000000" pitchFamily="2" charset="0"/>
              </a:rPr>
              <a:t>cắt</a:t>
            </a:r>
            <a:r>
              <a:rPr lang="en-US" sz="1600">
                <a:latin typeface="Roboto" panose="02000000000000000000" pitchFamily="2" charset="0"/>
                <a:ea typeface="Roboto" panose="02000000000000000000" pitchFamily="2" charset="0"/>
              </a:rPr>
              <a:t> ra </a:t>
            </a:r>
            <a:r>
              <a:rPr lang="en-US" sz="1600" err="1">
                <a:latin typeface="Roboto" panose="02000000000000000000" pitchFamily="2" charset="0"/>
                <a:ea typeface="Roboto" panose="02000000000000000000" pitchFamily="2" charset="0"/>
              </a:rPr>
              <a:t>từ</a:t>
            </a:r>
            <a:r>
              <a:rPr lang="en-US" sz="16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err="1">
                <a:latin typeface="Roboto" panose="02000000000000000000" pitchFamily="2" charset="0"/>
                <a:ea typeface="Roboto" panose="02000000000000000000" pitchFamily="2" charset="0"/>
              </a:rPr>
              <a:t>ảnh</a:t>
            </a:r>
            <a:r>
              <a:rPr lang="en-US" sz="16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err="1">
                <a:latin typeface="Roboto" panose="02000000000000000000" pitchFamily="2" charset="0"/>
                <a:ea typeface="Roboto" panose="02000000000000000000" pitchFamily="2" charset="0"/>
              </a:rPr>
              <a:t>lớn</a:t>
            </a:r>
            <a:r>
              <a:rPr lang="en-US" sz="16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err="1">
                <a:latin typeface="Roboto" panose="02000000000000000000" pitchFamily="2" charset="0"/>
                <a:ea typeface="Roboto" panose="02000000000000000000" pitchFamily="2" charset="0"/>
              </a:rPr>
              <a:t>theo</a:t>
            </a:r>
            <a:r>
              <a:rPr lang="en-US" sz="16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err="1">
                <a:latin typeface="Roboto" panose="02000000000000000000" pitchFamily="2" charset="0"/>
                <a:ea typeface="Roboto" panose="02000000000000000000" pitchFamily="2" charset="0"/>
              </a:rPr>
              <a:t>vị</a:t>
            </a:r>
            <a:r>
              <a:rPr lang="en-US" sz="16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err="1">
                <a:latin typeface="Roboto" panose="02000000000000000000" pitchFamily="2" charset="0"/>
                <a:ea typeface="Roboto" panose="02000000000000000000" pitchFamily="2" charset="0"/>
              </a:rPr>
              <a:t>trí</a:t>
            </a:r>
            <a:r>
              <a:rPr lang="en-US" sz="1600">
                <a:latin typeface="Roboto" panose="02000000000000000000" pitchFamily="2" charset="0"/>
                <a:ea typeface="Roboto" panose="02000000000000000000" pitchFamily="2" charset="0"/>
              </a:rPr>
              <a:t> bounding box)</a:t>
            </a:r>
          </a:p>
          <a:p>
            <a:pPr algn="just"/>
            <a:r>
              <a:rPr lang="en-US" sz="1600">
                <a:latin typeface="Roboto" panose="02000000000000000000" pitchFamily="2" charset="0"/>
                <a:ea typeface="Roboto" panose="02000000000000000000" pitchFamily="2" charset="0"/>
              </a:rPr>
              <a:t>+ class id </a:t>
            </a:r>
            <a:r>
              <a:rPr lang="en-US" sz="1600" err="1">
                <a:latin typeface="Roboto" panose="02000000000000000000" pitchFamily="2" charset="0"/>
                <a:ea typeface="Roboto" panose="02000000000000000000" pitchFamily="2" charset="0"/>
              </a:rPr>
              <a:t>tương</a:t>
            </a:r>
            <a:r>
              <a:rPr lang="en-US" sz="16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err="1">
                <a:latin typeface="Roboto" panose="02000000000000000000" pitchFamily="2" charset="0"/>
                <a:ea typeface="Roboto" panose="02000000000000000000" pitchFamily="2" charset="0"/>
              </a:rPr>
              <a:t>ứng</a:t>
            </a:r>
            <a:r>
              <a:rPr lang="en-US" sz="1600"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</a:p>
          <a:p>
            <a:pPr algn="just"/>
            <a:endParaRPr lang="en-US" sz="160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just"/>
            <a:r>
              <a:rPr lang="vi-VN" sz="1600" b="1" err="1">
                <a:latin typeface="Roboto" panose="02000000000000000000" pitchFamily="2" charset="0"/>
                <a:ea typeface="Roboto" panose="02000000000000000000" pitchFamily="2" charset="0"/>
              </a:rPr>
              <a:t>Output</a:t>
            </a:r>
            <a:r>
              <a:rPr lang="vi-VN" sz="1600" b="1"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  <a:r>
              <a:rPr lang="en-US" sz="1600" b="1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>
                <a:latin typeface="Roboto" panose="02000000000000000000" pitchFamily="2" charset="0"/>
                <a:ea typeface="Roboto" panose="02000000000000000000" pitchFamily="2" charset="0"/>
              </a:rPr>
              <a:t>Binary mask </a:t>
            </a:r>
            <a:r>
              <a:rPr lang="en-US" sz="1600" err="1">
                <a:latin typeface="Roboto" panose="02000000000000000000" pitchFamily="2" charset="0"/>
                <a:ea typeface="Roboto" panose="02000000000000000000" pitchFamily="2" charset="0"/>
              </a:rPr>
              <a:t>có</a:t>
            </a:r>
            <a:r>
              <a:rPr lang="en-US" sz="16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err="1">
                <a:latin typeface="Roboto" panose="02000000000000000000" pitchFamily="2" charset="0"/>
                <a:ea typeface="Roboto" panose="02000000000000000000" pitchFamily="2" charset="0"/>
              </a:rPr>
              <a:t>kích</a:t>
            </a:r>
            <a:r>
              <a:rPr lang="en-US" sz="16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err="1">
                <a:latin typeface="Roboto" panose="02000000000000000000" pitchFamily="2" charset="0"/>
                <a:ea typeface="Roboto" panose="02000000000000000000" pitchFamily="2" charset="0"/>
              </a:rPr>
              <a:t>thước</a:t>
            </a:r>
            <a:r>
              <a:rPr lang="en-US" sz="1600">
                <a:latin typeface="Roboto" panose="02000000000000000000" pitchFamily="2" charset="0"/>
                <a:ea typeface="Roboto" panose="02000000000000000000" pitchFamily="2" charset="0"/>
              </a:rPr>
              <a:t> w x h </a:t>
            </a:r>
            <a:r>
              <a:rPr lang="en-US" sz="1600" err="1">
                <a:latin typeface="Roboto" panose="02000000000000000000" pitchFamily="2" charset="0"/>
                <a:ea typeface="Roboto" panose="02000000000000000000" pitchFamily="2" charset="0"/>
              </a:rPr>
              <a:t>biểu</a:t>
            </a:r>
            <a:r>
              <a:rPr lang="en-US" sz="16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err="1">
                <a:latin typeface="Roboto" panose="02000000000000000000" pitchFamily="2" charset="0"/>
                <a:ea typeface="Roboto" panose="02000000000000000000" pitchFamily="2" charset="0"/>
              </a:rPr>
              <a:t>diễn</a:t>
            </a:r>
            <a:r>
              <a:rPr lang="en-US" sz="16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err="1">
                <a:latin typeface="Roboto" panose="02000000000000000000" pitchFamily="2" charset="0"/>
                <a:ea typeface="Roboto" panose="02000000000000000000" pitchFamily="2" charset="0"/>
              </a:rPr>
              <a:t>những</a:t>
            </a:r>
            <a:r>
              <a:rPr lang="en-US" sz="1600">
                <a:latin typeface="Roboto" panose="02000000000000000000" pitchFamily="2" charset="0"/>
                <a:ea typeface="Roboto" panose="02000000000000000000" pitchFamily="2" charset="0"/>
              </a:rPr>
              <a:t> pixel </a:t>
            </a:r>
            <a:r>
              <a:rPr lang="en-US" sz="1600" err="1">
                <a:latin typeface="Roboto" panose="02000000000000000000" pitchFamily="2" charset="0"/>
                <a:ea typeface="Roboto" panose="02000000000000000000" pitchFamily="2" charset="0"/>
              </a:rPr>
              <a:t>của</a:t>
            </a:r>
            <a:r>
              <a:rPr lang="en-US" sz="16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err="1">
                <a:latin typeface="Roboto" panose="02000000000000000000" pitchFamily="2" charset="0"/>
                <a:ea typeface="Roboto" panose="02000000000000000000" pitchFamily="2" charset="0"/>
              </a:rPr>
              <a:t>cá</a:t>
            </a:r>
            <a:r>
              <a:rPr lang="en-US" sz="16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err="1">
                <a:latin typeface="Roboto" panose="02000000000000000000" pitchFamily="2" charset="0"/>
                <a:ea typeface="Roboto" panose="02000000000000000000" pitchFamily="2" charset="0"/>
              </a:rPr>
              <a:t>thể</a:t>
            </a:r>
            <a:r>
              <a:rPr lang="en-US" sz="16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err="1">
                <a:latin typeface="Roboto" panose="02000000000000000000" pitchFamily="2" charset="0"/>
                <a:ea typeface="Roboto" panose="02000000000000000000" pitchFamily="2" charset="0"/>
              </a:rPr>
              <a:t>thuộc</a:t>
            </a:r>
            <a:r>
              <a:rPr lang="en-US" sz="1600">
                <a:latin typeface="Roboto" panose="02000000000000000000" pitchFamily="2" charset="0"/>
                <a:ea typeface="Roboto" panose="02000000000000000000" pitchFamily="2" charset="0"/>
              </a:rPr>
              <a:t> class id input.</a:t>
            </a:r>
          </a:p>
        </p:txBody>
      </p:sp>
      <p:sp>
        <p:nvSpPr>
          <p:cNvPr id="8" name="Hộp Văn bản 7">
            <a:extLst>
              <a:ext uri="{FF2B5EF4-FFF2-40B4-BE49-F238E27FC236}">
                <a16:creationId xmlns:a16="http://schemas.microsoft.com/office/drawing/2014/main" id="{4ED7C360-882C-48FF-94BE-6D9EE65C8972}"/>
              </a:ext>
            </a:extLst>
          </p:cNvPr>
          <p:cNvSpPr txBox="1"/>
          <p:nvPr/>
        </p:nvSpPr>
        <p:spPr>
          <a:xfrm>
            <a:off x="8656319" y="6041541"/>
            <a:ext cx="35356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latin typeface="Calibri" panose="020F0502020204030204" pitchFamily="34" charset="0"/>
                <a:cs typeface="Calibri" panose="020F0502020204030204" pitchFamily="34" charset="0"/>
              </a:rPr>
              <a:t>(Source: https://</a:t>
            </a:r>
            <a:r>
              <a:rPr lang="en-US" sz="1200" err="1">
                <a:latin typeface="Calibri" panose="020F0502020204030204" pitchFamily="34" charset="0"/>
                <a:cs typeface="Calibri" panose="020F0502020204030204" pitchFamily="34" charset="0"/>
              </a:rPr>
              <a:t>github.com</a:t>
            </a:r>
            <a:r>
              <a:rPr lang="en-US" sz="1200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en-US" sz="1200" err="1">
                <a:latin typeface="Calibri" panose="020F0502020204030204" pitchFamily="34" charset="0"/>
                <a:cs typeface="Calibri" panose="020F0502020204030204" pitchFamily="34" charset="0"/>
              </a:rPr>
              <a:t>matterport</a:t>
            </a:r>
            <a:r>
              <a:rPr lang="en-US" sz="1200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en-US" sz="1200" err="1">
                <a:latin typeface="Calibri" panose="020F0502020204030204" pitchFamily="34" charset="0"/>
                <a:cs typeface="Calibri" panose="020F0502020204030204" pitchFamily="34" charset="0"/>
              </a:rPr>
              <a:t>Mask_RCNN</a:t>
            </a:r>
            <a:r>
              <a:rPr lang="en-US" sz="120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01247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A2FBD27-1D01-451E-BD61-F68D232A8796}"/>
              </a:ext>
            </a:extLst>
          </p:cNvPr>
          <p:cNvSpPr txBox="1"/>
          <p:nvPr/>
        </p:nvSpPr>
        <p:spPr>
          <a:xfrm>
            <a:off x="1375654" y="2572137"/>
            <a:ext cx="94406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III. </a:t>
            </a:r>
            <a:r>
              <a:rPr lang="en-US" sz="4000" b="1" err="1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Công</a:t>
            </a:r>
            <a:r>
              <a:rPr lang="en-US" sz="4000" b="1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4000" b="1" err="1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trình</a:t>
            </a:r>
            <a:r>
              <a:rPr lang="en-US" sz="4000" b="1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4000" b="1" err="1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liên</a:t>
            </a:r>
            <a:r>
              <a:rPr lang="en-US" sz="4000" b="1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4000" b="1" err="1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quan</a:t>
            </a:r>
            <a:endParaRPr lang="en-US" sz="4000" b="1">
              <a:latin typeface="Roboto" panose="02000000000000000000" pitchFamily="2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9227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A1895271-5134-4189-AB4A-C0CCC165FD9D}"/>
              </a:ext>
            </a:extLst>
          </p:cNvPr>
          <p:cNvSpPr txBox="1"/>
          <p:nvPr/>
        </p:nvSpPr>
        <p:spPr>
          <a:xfrm>
            <a:off x="1202986" y="1052093"/>
            <a:ext cx="8958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>
                <a:latin typeface="Roboto" panose="02000000000000000000" pitchFamily="2" charset="0"/>
                <a:ea typeface="Roboto" panose="02000000000000000000" pitchFamily="2" charset="0"/>
              </a:rPr>
              <a:t>Mask AP</a:t>
            </a:r>
            <a:r>
              <a:rPr lang="en-US">
                <a:latin typeface="Roboto" panose="02000000000000000000" pitchFamily="2" charset="0"/>
                <a:ea typeface="Roboto" panose="02000000000000000000" pitchFamily="2" charset="0"/>
              </a:rPr>
              <a:t>: </a:t>
            </a:r>
            <a:r>
              <a:rPr lang="en-US" err="1">
                <a:latin typeface="Roboto" panose="02000000000000000000" pitchFamily="2" charset="0"/>
                <a:ea typeface="Roboto" panose="02000000000000000000" pitchFamily="2" charset="0"/>
              </a:rPr>
              <a:t>diện</a:t>
            </a:r>
            <a:r>
              <a:rPr lang="en-US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err="1">
                <a:latin typeface="Roboto" panose="02000000000000000000" pitchFamily="2" charset="0"/>
                <a:ea typeface="Roboto" panose="02000000000000000000" pitchFamily="2" charset="0"/>
              </a:rPr>
              <a:t>tích</a:t>
            </a:r>
            <a:r>
              <a:rPr lang="en-US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err="1">
                <a:latin typeface="Roboto" panose="02000000000000000000" pitchFamily="2" charset="0"/>
                <a:ea typeface="Roboto" panose="02000000000000000000" pitchFamily="2" charset="0"/>
              </a:rPr>
              <a:t>của</a:t>
            </a:r>
            <a:r>
              <a:rPr lang="en-US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err="1">
                <a:latin typeface="Roboto" panose="02000000000000000000" pitchFamily="2" charset="0"/>
                <a:ea typeface="Roboto" panose="02000000000000000000" pitchFamily="2" charset="0"/>
              </a:rPr>
              <a:t>đồ</a:t>
            </a:r>
            <a:r>
              <a:rPr lang="en-US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err="1">
                <a:latin typeface="Roboto" panose="02000000000000000000" pitchFamily="2" charset="0"/>
                <a:ea typeface="Roboto" panose="02000000000000000000" pitchFamily="2" charset="0"/>
              </a:rPr>
              <a:t>thị</a:t>
            </a:r>
            <a:r>
              <a:rPr lang="en-US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err="1">
                <a:latin typeface="Roboto" panose="02000000000000000000" pitchFamily="2" charset="0"/>
                <a:ea typeface="Roboto" panose="02000000000000000000" pitchFamily="2" charset="0"/>
              </a:rPr>
              <a:t>biểu</a:t>
            </a:r>
            <a:r>
              <a:rPr lang="en-US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err="1">
                <a:latin typeface="Roboto" panose="02000000000000000000" pitchFamily="2" charset="0"/>
                <a:ea typeface="Roboto" panose="02000000000000000000" pitchFamily="2" charset="0"/>
              </a:rPr>
              <a:t>diễn</a:t>
            </a:r>
            <a:r>
              <a:rPr lang="en-US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i="1">
                <a:latin typeface="Roboto" panose="02000000000000000000" pitchFamily="2" charset="0"/>
                <a:ea typeface="Roboto" panose="02000000000000000000" pitchFamily="2" charset="0"/>
              </a:rPr>
              <a:t>precision </a:t>
            </a:r>
            <a:r>
              <a:rPr lang="en-US" err="1">
                <a:latin typeface="Roboto" panose="02000000000000000000" pitchFamily="2" charset="0"/>
                <a:ea typeface="Roboto" panose="02000000000000000000" pitchFamily="2" charset="0"/>
              </a:rPr>
              <a:t>và</a:t>
            </a:r>
            <a:r>
              <a:rPr lang="en-US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i="1">
                <a:latin typeface="Roboto" panose="02000000000000000000" pitchFamily="2" charset="0"/>
                <a:ea typeface="Roboto" panose="02000000000000000000" pitchFamily="2" charset="0"/>
              </a:rPr>
              <a:t>recall </a:t>
            </a:r>
            <a:r>
              <a:rPr lang="en-US">
                <a:latin typeface="Roboto" panose="02000000000000000000" pitchFamily="2" charset="0"/>
                <a:ea typeface="Roboto" panose="02000000000000000000" pitchFamily="2" charset="0"/>
              </a:rPr>
              <a:t>(</a:t>
            </a:r>
            <a:r>
              <a:rPr lang="en-US" err="1">
                <a:latin typeface="Roboto" panose="02000000000000000000" pitchFamily="2" charset="0"/>
                <a:ea typeface="Roboto" panose="02000000000000000000" pitchFamily="2" charset="0"/>
              </a:rPr>
              <a:t>càng</a:t>
            </a:r>
            <a:r>
              <a:rPr lang="en-US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err="1">
                <a:latin typeface="Roboto" panose="02000000000000000000" pitchFamily="2" charset="0"/>
                <a:ea typeface="Roboto" panose="02000000000000000000" pitchFamily="2" charset="0"/>
              </a:rPr>
              <a:t>cao</a:t>
            </a:r>
            <a:r>
              <a:rPr lang="en-US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err="1">
                <a:latin typeface="Roboto" panose="02000000000000000000" pitchFamily="2" charset="0"/>
                <a:ea typeface="Roboto" panose="02000000000000000000" pitchFamily="2" charset="0"/>
              </a:rPr>
              <a:t>càng</a:t>
            </a:r>
            <a:r>
              <a:rPr lang="en-US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err="1">
                <a:latin typeface="Roboto" panose="02000000000000000000" pitchFamily="2" charset="0"/>
                <a:ea typeface="Roboto" panose="02000000000000000000" pitchFamily="2" charset="0"/>
              </a:rPr>
              <a:t>tốt</a:t>
            </a:r>
            <a:r>
              <a:rPr lang="en-US">
                <a:latin typeface="Roboto" panose="02000000000000000000" pitchFamily="2" charset="0"/>
                <a:ea typeface="Roboto" panose="02000000000000000000" pitchFamily="2" charset="0"/>
              </a:rPr>
              <a:t>)</a:t>
            </a:r>
          </a:p>
        </p:txBody>
      </p:sp>
      <p:pic>
        <p:nvPicPr>
          <p:cNvPr id="14" name="Hình ảnh 13">
            <a:extLst>
              <a:ext uri="{FF2B5EF4-FFF2-40B4-BE49-F238E27FC236}">
                <a16:creationId xmlns:a16="http://schemas.microsoft.com/office/drawing/2014/main" id="{D66B73E7-6822-441A-90CE-D23DF497CC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2672" y="2549153"/>
            <a:ext cx="4227428" cy="1759693"/>
          </a:xfrm>
          <a:prstGeom prst="rect">
            <a:avLst/>
          </a:prstGeom>
        </p:spPr>
      </p:pic>
      <p:sp>
        <p:nvSpPr>
          <p:cNvPr id="15" name="TextBox 2">
            <a:extLst>
              <a:ext uri="{FF2B5EF4-FFF2-40B4-BE49-F238E27FC236}">
                <a16:creationId xmlns:a16="http://schemas.microsoft.com/office/drawing/2014/main" id="{51DB11EB-7F8A-4F02-B1A0-4913F95307B0}"/>
              </a:ext>
            </a:extLst>
          </p:cNvPr>
          <p:cNvSpPr txBox="1"/>
          <p:nvPr/>
        </p:nvSpPr>
        <p:spPr>
          <a:xfrm>
            <a:off x="580261" y="364812"/>
            <a:ext cx="788574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err="1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Thước</a:t>
            </a:r>
            <a:r>
              <a:rPr lang="en-US" sz="2600" b="1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2600" b="1" err="1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đo</a:t>
            </a:r>
            <a:r>
              <a:rPr lang="en-US" sz="2600" b="1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2600" b="1" err="1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đánh</a:t>
            </a:r>
            <a:r>
              <a:rPr lang="en-US" sz="2600" b="1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2600" b="1" err="1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giá</a:t>
            </a:r>
            <a:r>
              <a:rPr lang="en-US" sz="2600" b="1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: </a:t>
            </a:r>
            <a:r>
              <a:rPr lang="en-US" sz="2600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Mask AP </a:t>
            </a:r>
            <a:r>
              <a:rPr lang="en-US" sz="2600" err="1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và</a:t>
            </a:r>
            <a:r>
              <a:rPr lang="en-US" sz="2600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 Frames per Second</a:t>
            </a:r>
            <a:endParaRPr lang="en-US" sz="2600" b="1">
              <a:latin typeface="Roboto" panose="02000000000000000000" pitchFamily="2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4" name="Hình ảnh 3">
            <a:extLst>
              <a:ext uri="{FF2B5EF4-FFF2-40B4-BE49-F238E27FC236}">
                <a16:creationId xmlns:a16="http://schemas.microsoft.com/office/drawing/2014/main" id="{2CA707CD-6590-4F6A-845A-94D9CE54C2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663" y="1856758"/>
            <a:ext cx="7161009" cy="3551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677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Hộp Văn bản 8">
            <a:extLst>
              <a:ext uri="{FF2B5EF4-FFF2-40B4-BE49-F238E27FC236}">
                <a16:creationId xmlns:a16="http://schemas.microsoft.com/office/drawing/2014/main" id="{34DE85A8-82DB-4A09-B1E6-082572236835}"/>
              </a:ext>
            </a:extLst>
          </p:cNvPr>
          <p:cNvSpPr txBox="1"/>
          <p:nvPr/>
        </p:nvSpPr>
        <p:spPr>
          <a:xfrm>
            <a:off x="820976" y="2301769"/>
            <a:ext cx="5878295" cy="18876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i="1">
                <a:latin typeface="Roboto" panose="02000000000000000000" pitchFamily="2" charset="0"/>
                <a:ea typeface="Roboto" panose="02000000000000000000" pitchFamily="2" charset="0"/>
              </a:rPr>
              <a:t>TP </a:t>
            </a:r>
            <a:r>
              <a:rPr lang="en-US" sz="2000">
                <a:latin typeface="Roboto" panose="02000000000000000000" pitchFamily="2" charset="0"/>
                <a:ea typeface="Roboto" panose="02000000000000000000" pitchFamily="2" charset="0"/>
              </a:rPr>
              <a:t>(true positive)</a:t>
            </a:r>
            <a:r>
              <a:rPr lang="en-US" sz="2000" i="1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000" err="1">
                <a:latin typeface="Roboto" panose="02000000000000000000" pitchFamily="2" charset="0"/>
                <a:ea typeface="Roboto" panose="02000000000000000000" pitchFamily="2" charset="0"/>
              </a:rPr>
              <a:t>tăng</a:t>
            </a:r>
            <a:r>
              <a:rPr lang="en-US" sz="2000">
                <a:latin typeface="Roboto" panose="02000000000000000000" pitchFamily="2" charset="0"/>
                <a:ea typeface="Roboto" panose="02000000000000000000" pitchFamily="2" charset="0"/>
              </a:rPr>
              <a:t> 1 nếu mask </a:t>
            </a:r>
            <a:r>
              <a:rPr lang="en-US" sz="2000" err="1">
                <a:latin typeface="Roboto" panose="02000000000000000000" pitchFamily="2" charset="0"/>
                <a:ea typeface="Roboto" panose="02000000000000000000" pitchFamily="2" charset="0"/>
              </a:rPr>
              <a:t>dự</a:t>
            </a:r>
            <a:r>
              <a:rPr lang="en-US" sz="20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000" err="1">
                <a:latin typeface="Roboto" panose="02000000000000000000" pitchFamily="2" charset="0"/>
                <a:ea typeface="Roboto" panose="02000000000000000000" pitchFamily="2" charset="0"/>
              </a:rPr>
              <a:t>đoán</a:t>
            </a:r>
            <a:r>
              <a:rPr lang="en-US" sz="20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000" err="1">
                <a:latin typeface="Roboto" panose="02000000000000000000" pitchFamily="2" charset="0"/>
                <a:ea typeface="Roboto" panose="02000000000000000000" pitchFamily="2" charset="0"/>
              </a:rPr>
              <a:t>có</a:t>
            </a:r>
            <a:r>
              <a:rPr lang="en-US" sz="2000">
                <a:latin typeface="Roboto" panose="02000000000000000000" pitchFamily="2" charset="0"/>
                <a:ea typeface="Roboto" panose="02000000000000000000" pitchFamily="2" charset="0"/>
              </a:rPr>
              <a:t>: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err="1">
                <a:latin typeface="Roboto" panose="02000000000000000000" pitchFamily="2" charset="0"/>
                <a:ea typeface="Roboto" panose="02000000000000000000" pitchFamily="2" charset="0"/>
              </a:rPr>
              <a:t>IoU</a:t>
            </a:r>
            <a:r>
              <a:rPr lang="en-US" sz="20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000" err="1">
                <a:latin typeface="Roboto" panose="02000000000000000000" pitchFamily="2" charset="0"/>
                <a:ea typeface="Roboto" panose="02000000000000000000" pitchFamily="2" charset="0"/>
              </a:rPr>
              <a:t>với</a:t>
            </a:r>
            <a:r>
              <a:rPr lang="en-US" sz="20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000" err="1">
                <a:latin typeface="Roboto" panose="02000000000000000000" pitchFamily="2" charset="0"/>
                <a:ea typeface="Roboto" panose="02000000000000000000" pitchFamily="2" charset="0"/>
              </a:rPr>
              <a:t>một</a:t>
            </a:r>
            <a:r>
              <a:rPr lang="en-US" sz="2000">
                <a:latin typeface="Roboto" panose="02000000000000000000" pitchFamily="2" charset="0"/>
                <a:ea typeface="Roboto" panose="02000000000000000000" pitchFamily="2" charset="0"/>
              </a:rPr>
              <a:t> mask </a:t>
            </a:r>
            <a:r>
              <a:rPr lang="en-US" sz="2000" err="1">
                <a:latin typeface="Roboto" panose="02000000000000000000" pitchFamily="2" charset="0"/>
                <a:ea typeface="Roboto" panose="02000000000000000000" pitchFamily="2" charset="0"/>
              </a:rPr>
              <a:t>groundtruth</a:t>
            </a:r>
            <a:r>
              <a:rPr lang="en-US" sz="2000">
                <a:latin typeface="Roboto" panose="02000000000000000000" pitchFamily="2" charset="0"/>
                <a:ea typeface="Roboto" panose="02000000000000000000" pitchFamily="2" charset="0"/>
              </a:rPr>
              <a:t> &gt; 0.5.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>
                <a:latin typeface="Roboto" panose="02000000000000000000" pitchFamily="2" charset="0"/>
                <a:ea typeface="Roboto" panose="02000000000000000000" pitchFamily="2" charset="0"/>
              </a:rPr>
              <a:t>Score </a:t>
            </a:r>
            <a:r>
              <a:rPr lang="en-US" sz="2000" err="1">
                <a:latin typeface="Roboto" panose="02000000000000000000" pitchFamily="2" charset="0"/>
                <a:ea typeface="Roboto" panose="02000000000000000000" pitchFamily="2" charset="0"/>
              </a:rPr>
              <a:t>dự</a:t>
            </a:r>
            <a:r>
              <a:rPr lang="en-US" sz="20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000" err="1">
                <a:latin typeface="Roboto" panose="02000000000000000000" pitchFamily="2" charset="0"/>
                <a:ea typeface="Roboto" panose="02000000000000000000" pitchFamily="2" charset="0"/>
              </a:rPr>
              <a:t>đoán</a:t>
            </a:r>
            <a:r>
              <a:rPr lang="en-US" sz="20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000" err="1">
                <a:latin typeface="Roboto" panose="02000000000000000000" pitchFamily="2" charset="0"/>
                <a:ea typeface="Roboto" panose="02000000000000000000" pitchFamily="2" charset="0"/>
              </a:rPr>
              <a:t>lớn</a:t>
            </a:r>
            <a:r>
              <a:rPr lang="en-US" sz="20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000" err="1">
                <a:latin typeface="Roboto" panose="02000000000000000000" pitchFamily="2" charset="0"/>
                <a:ea typeface="Roboto" panose="02000000000000000000" pitchFamily="2" charset="0"/>
              </a:rPr>
              <a:t>nhất</a:t>
            </a:r>
            <a:r>
              <a:rPr lang="en-US" sz="20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000" err="1">
                <a:latin typeface="Roboto" panose="02000000000000000000" pitchFamily="2" charset="0"/>
                <a:ea typeface="Roboto" panose="02000000000000000000" pitchFamily="2" charset="0"/>
              </a:rPr>
              <a:t>trong</a:t>
            </a:r>
            <a:r>
              <a:rPr lang="en-US" sz="20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000" err="1">
                <a:latin typeface="Roboto" panose="02000000000000000000" pitchFamily="2" charset="0"/>
                <a:ea typeface="Roboto" panose="02000000000000000000" pitchFamily="2" charset="0"/>
              </a:rPr>
              <a:t>tất</a:t>
            </a:r>
            <a:r>
              <a:rPr lang="en-US" sz="20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000" err="1">
                <a:latin typeface="Roboto" panose="02000000000000000000" pitchFamily="2" charset="0"/>
                <a:ea typeface="Roboto" panose="02000000000000000000" pitchFamily="2" charset="0"/>
              </a:rPr>
              <a:t>cả</a:t>
            </a:r>
            <a:r>
              <a:rPr lang="en-US" sz="20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000" err="1">
                <a:latin typeface="Roboto" panose="02000000000000000000" pitchFamily="2" charset="0"/>
                <a:ea typeface="Roboto" panose="02000000000000000000" pitchFamily="2" charset="0"/>
              </a:rPr>
              <a:t>các</a:t>
            </a:r>
            <a:r>
              <a:rPr lang="en-US" sz="2000">
                <a:latin typeface="Roboto" panose="02000000000000000000" pitchFamily="2" charset="0"/>
                <a:ea typeface="Roboto" panose="02000000000000000000" pitchFamily="2" charset="0"/>
              </a:rPr>
              <a:t> mask </a:t>
            </a:r>
            <a:r>
              <a:rPr lang="en-US" sz="2000" err="1">
                <a:latin typeface="Roboto" panose="02000000000000000000" pitchFamily="2" charset="0"/>
                <a:ea typeface="Roboto" panose="02000000000000000000" pitchFamily="2" charset="0"/>
              </a:rPr>
              <a:t>dự</a:t>
            </a:r>
            <a:r>
              <a:rPr lang="en-US" sz="20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000" err="1">
                <a:latin typeface="Roboto" panose="02000000000000000000" pitchFamily="2" charset="0"/>
                <a:ea typeface="Roboto" panose="02000000000000000000" pitchFamily="2" charset="0"/>
              </a:rPr>
              <a:t>đoán</a:t>
            </a:r>
            <a:r>
              <a:rPr lang="en-US" sz="20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000" err="1">
                <a:latin typeface="Roboto" panose="02000000000000000000" pitchFamily="2" charset="0"/>
                <a:ea typeface="Roboto" panose="02000000000000000000" pitchFamily="2" charset="0"/>
              </a:rPr>
              <a:t>có</a:t>
            </a:r>
            <a:r>
              <a:rPr lang="en-US" sz="20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000" err="1">
                <a:latin typeface="Roboto" panose="02000000000000000000" pitchFamily="2" charset="0"/>
                <a:ea typeface="Roboto" panose="02000000000000000000" pitchFamily="2" charset="0"/>
              </a:rPr>
              <a:t>cùng</a:t>
            </a:r>
            <a:r>
              <a:rPr lang="en-US" sz="20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000" err="1">
                <a:latin typeface="Roboto" panose="02000000000000000000" pitchFamily="2" charset="0"/>
                <a:ea typeface="Roboto" panose="02000000000000000000" pitchFamily="2" charset="0"/>
              </a:rPr>
              <a:t>groundtruth</a:t>
            </a:r>
            <a:r>
              <a:rPr lang="en-US" sz="2000"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</a:p>
        </p:txBody>
      </p:sp>
      <p:pic>
        <p:nvPicPr>
          <p:cNvPr id="10" name="Picture 2" descr="Intersection over Union (IoU) for object detection - PyImageSearch">
            <a:extLst>
              <a:ext uri="{FF2B5EF4-FFF2-40B4-BE49-F238E27FC236}">
                <a16:creationId xmlns:a16="http://schemas.microsoft.com/office/drawing/2014/main" id="{ACBDEE3A-CC4A-48A7-97BE-974990AEFC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6245" y="1735986"/>
            <a:ext cx="3870847" cy="3019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2">
            <a:extLst>
              <a:ext uri="{FF2B5EF4-FFF2-40B4-BE49-F238E27FC236}">
                <a16:creationId xmlns:a16="http://schemas.microsoft.com/office/drawing/2014/main" id="{51DB11EB-7F8A-4F02-B1A0-4913F95307B0}"/>
              </a:ext>
            </a:extLst>
          </p:cNvPr>
          <p:cNvSpPr txBox="1"/>
          <p:nvPr/>
        </p:nvSpPr>
        <p:spPr>
          <a:xfrm>
            <a:off x="580261" y="364812"/>
            <a:ext cx="788574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err="1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Thước</a:t>
            </a:r>
            <a:r>
              <a:rPr lang="en-US" sz="2600" b="1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2600" b="1" err="1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đo</a:t>
            </a:r>
            <a:r>
              <a:rPr lang="en-US" sz="2600" b="1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2600" b="1" err="1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đánh</a:t>
            </a:r>
            <a:r>
              <a:rPr lang="en-US" sz="2600" b="1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2600" b="1" err="1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giá</a:t>
            </a:r>
            <a:r>
              <a:rPr lang="en-US" sz="2600" b="1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: </a:t>
            </a:r>
            <a:r>
              <a:rPr lang="en-US" sz="2600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Mask AP </a:t>
            </a:r>
            <a:r>
              <a:rPr lang="en-US" sz="2600" err="1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và</a:t>
            </a:r>
            <a:r>
              <a:rPr lang="en-US" sz="2600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 Frames per Second</a:t>
            </a:r>
            <a:endParaRPr lang="en-US" sz="2600" b="1">
              <a:latin typeface="Roboto" panose="02000000000000000000" pitchFamily="2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7216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Hình ảnh 3">
            <a:extLst>
              <a:ext uri="{FF2B5EF4-FFF2-40B4-BE49-F238E27FC236}">
                <a16:creationId xmlns:a16="http://schemas.microsoft.com/office/drawing/2014/main" id="{778A6856-E30B-4870-BDAB-94EAF6F3EF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4360" y="1037313"/>
            <a:ext cx="7883280" cy="4783374"/>
          </a:xfrm>
          <a:prstGeom prst="rect">
            <a:avLst/>
          </a:prstGeom>
        </p:spPr>
      </p:pic>
      <p:sp>
        <p:nvSpPr>
          <p:cNvPr id="7" name="Hộp Văn bản 6">
            <a:extLst>
              <a:ext uri="{FF2B5EF4-FFF2-40B4-BE49-F238E27FC236}">
                <a16:creationId xmlns:a16="http://schemas.microsoft.com/office/drawing/2014/main" id="{6E3704E3-6F56-4986-8A17-355884F5D031}"/>
              </a:ext>
            </a:extLst>
          </p:cNvPr>
          <p:cNvSpPr txBox="1"/>
          <p:nvPr/>
        </p:nvSpPr>
        <p:spPr>
          <a:xfrm>
            <a:off x="6838950" y="6032016"/>
            <a:ext cx="56102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latin typeface="Calibri" panose="020F0502020204030204" pitchFamily="34" charset="0"/>
                <a:cs typeface="Calibri" panose="020F0502020204030204" pitchFamily="34" charset="0"/>
              </a:rPr>
              <a:t>(Source: </a:t>
            </a:r>
            <a:r>
              <a:rPr lang="en-US" sz="1200" err="1">
                <a:latin typeface="Calibri" panose="020F0502020204030204" pitchFamily="34" charset="0"/>
                <a:cs typeface="Calibri" panose="020F0502020204030204" pitchFamily="34" charset="0"/>
              </a:rPr>
              <a:t>CenterMask</a:t>
            </a:r>
            <a:r>
              <a:rPr lang="en-US" sz="1200">
                <a:latin typeface="Calibri" panose="020F0502020204030204" pitchFamily="34" charset="0"/>
                <a:cs typeface="Calibri" panose="020F0502020204030204" pitchFamily="34" charset="0"/>
              </a:rPr>
              <a:t> : Real-Time Anchor-Free Instance Segmentation (</a:t>
            </a:r>
            <a:r>
              <a:rPr lang="en-US" sz="1200" err="1">
                <a:latin typeface="Calibri" panose="020F0502020204030204" pitchFamily="34" charset="0"/>
                <a:cs typeface="Calibri" panose="020F0502020204030204" pitchFamily="34" charset="0"/>
              </a:rPr>
              <a:t>CVPR</a:t>
            </a:r>
            <a:r>
              <a:rPr lang="en-US" sz="1200">
                <a:latin typeface="Calibri" panose="020F0502020204030204" pitchFamily="34" charset="0"/>
                <a:cs typeface="Calibri" panose="020F0502020204030204" pitchFamily="34" charset="0"/>
              </a:rPr>
              <a:t> 2020))</a:t>
            </a:r>
          </a:p>
        </p:txBody>
      </p:sp>
    </p:spTree>
    <p:extLst>
      <p:ext uri="{BB962C8B-B14F-4D97-AF65-F5344CB8AC3E}">
        <p14:creationId xmlns:p14="http://schemas.microsoft.com/office/powerpoint/2010/main" val="329300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A2FBD27-1D01-451E-BD61-F68D232A8796}"/>
              </a:ext>
            </a:extLst>
          </p:cNvPr>
          <p:cNvSpPr txBox="1"/>
          <p:nvPr/>
        </p:nvSpPr>
        <p:spPr>
          <a:xfrm>
            <a:off x="1375654" y="2572137"/>
            <a:ext cx="94406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IV. Ph</a:t>
            </a:r>
            <a:r>
              <a:rPr lang="vi-VN" sz="4000" b="1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ư</a:t>
            </a:r>
            <a:r>
              <a:rPr lang="en-US" sz="4000" b="1" err="1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ơng</a:t>
            </a:r>
            <a:r>
              <a:rPr lang="en-US" sz="4000" b="1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4000" b="1" err="1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pháp</a:t>
            </a:r>
            <a:endParaRPr lang="en-US" sz="4000" b="1">
              <a:latin typeface="Roboto" panose="02000000000000000000" pitchFamily="2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120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FADB89A-E769-45A2-A9F7-F61AEF451C9C}"/>
              </a:ext>
            </a:extLst>
          </p:cNvPr>
          <p:cNvSpPr txBox="1"/>
          <p:nvPr/>
        </p:nvSpPr>
        <p:spPr>
          <a:xfrm>
            <a:off x="665921" y="608498"/>
            <a:ext cx="309411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b="1" err="1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Giai</a:t>
            </a:r>
            <a:r>
              <a:rPr lang="en-US" sz="2600" b="1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2600" b="1" err="1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đoạn</a:t>
            </a:r>
            <a:r>
              <a:rPr lang="en-US" sz="2600" b="1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2600" b="1" err="1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thực</a:t>
            </a:r>
            <a:r>
              <a:rPr lang="en-US" sz="2600" b="1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2600" b="1" err="1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hiện</a:t>
            </a:r>
            <a:endParaRPr lang="en-US" sz="2600" b="1">
              <a:latin typeface="Roboto" panose="02000000000000000000" pitchFamily="2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2" name="Hộp Văn bản 11">
            <a:extLst>
              <a:ext uri="{FF2B5EF4-FFF2-40B4-BE49-F238E27FC236}">
                <a16:creationId xmlns:a16="http://schemas.microsoft.com/office/drawing/2014/main" id="{2D16BB78-6368-4009-B20C-2E58DDE65987}"/>
              </a:ext>
            </a:extLst>
          </p:cNvPr>
          <p:cNvSpPr txBox="1"/>
          <p:nvPr/>
        </p:nvSpPr>
        <p:spPr>
          <a:xfrm>
            <a:off x="7565003" y="2228671"/>
            <a:ext cx="43135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400" b="1" i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D3C8FDA2-409B-4474-9A79-AE97FBDA1C29}"/>
              </a:ext>
            </a:extLst>
          </p:cNvPr>
          <p:cNvSpPr txBox="1"/>
          <p:nvPr/>
        </p:nvSpPr>
        <p:spPr>
          <a:xfrm>
            <a:off x="773678" y="1628506"/>
            <a:ext cx="77892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Offline: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err="1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Chuẩn</a:t>
            </a:r>
            <a:r>
              <a:rPr lang="en-US" sz="240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2400" err="1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bị</a:t>
            </a:r>
            <a:r>
              <a:rPr lang="en-US" sz="240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2400" err="1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dữ</a:t>
            </a:r>
            <a:r>
              <a:rPr lang="en-US" sz="240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2400" err="1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liệu</a:t>
            </a:r>
            <a:r>
              <a:rPr lang="en-US" sz="240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i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Đưa</a:t>
            </a:r>
            <a:r>
              <a:rPr lang="en-US" sz="2400" i="0">
                <a:effectLst/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2400" i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dữ</a:t>
            </a:r>
            <a:r>
              <a:rPr lang="en-US" sz="2400" i="0">
                <a:effectLst/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2400" i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liệu</a:t>
            </a:r>
            <a:r>
              <a:rPr lang="en-US" sz="2400" i="0">
                <a:effectLst/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2400" i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vào</a:t>
            </a:r>
            <a:r>
              <a:rPr lang="en-US" sz="2400" i="0">
                <a:effectLst/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2400" i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để</a:t>
            </a:r>
            <a:r>
              <a:rPr lang="en-US" sz="2400" i="0">
                <a:effectLst/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2400" i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huấn</a:t>
            </a:r>
            <a:r>
              <a:rPr lang="en-US" sz="2400" i="0">
                <a:effectLst/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2400" i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luyện</a:t>
            </a:r>
            <a:r>
              <a:rPr lang="en-US" sz="2400" i="0">
                <a:effectLst/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2400" i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mô</a:t>
            </a:r>
            <a:r>
              <a:rPr lang="en-US" sz="2400" i="0">
                <a:effectLst/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2400" i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hình</a:t>
            </a:r>
            <a:r>
              <a:rPr lang="en-US" sz="2400" i="0">
                <a:effectLst/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 Mask </a:t>
            </a:r>
            <a:r>
              <a:rPr lang="en-US" sz="2400" i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RCNN</a:t>
            </a:r>
            <a:r>
              <a:rPr lang="en-US" sz="2400" i="0">
                <a:effectLst/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.</a:t>
            </a:r>
          </a:p>
        </p:txBody>
      </p:sp>
      <p:sp>
        <p:nvSpPr>
          <p:cNvPr id="7" name="Hộp Văn bản 6">
            <a:extLst>
              <a:ext uri="{FF2B5EF4-FFF2-40B4-BE49-F238E27FC236}">
                <a16:creationId xmlns:a16="http://schemas.microsoft.com/office/drawing/2014/main" id="{79A6CF89-6712-40A6-9AA1-0706F20CEFA2}"/>
              </a:ext>
            </a:extLst>
          </p:cNvPr>
          <p:cNvSpPr txBox="1"/>
          <p:nvPr/>
        </p:nvSpPr>
        <p:spPr>
          <a:xfrm>
            <a:off x="773678" y="3423920"/>
            <a:ext cx="85638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Online: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err="1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Tiền</a:t>
            </a:r>
            <a:r>
              <a:rPr lang="en-US" sz="240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2400" err="1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xử</a:t>
            </a:r>
            <a:r>
              <a:rPr lang="en-US" sz="240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2400" err="1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lý</a:t>
            </a:r>
            <a:r>
              <a:rPr lang="en-US" sz="240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2400" err="1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ảnh</a:t>
            </a:r>
            <a:r>
              <a:rPr lang="en-US" sz="240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 input (</a:t>
            </a:r>
            <a:r>
              <a:rPr lang="en-US" sz="2400" err="1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nếu</a:t>
            </a:r>
            <a:r>
              <a:rPr lang="en-US" sz="240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2400" err="1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cần</a:t>
            </a:r>
            <a:r>
              <a:rPr lang="en-US" sz="240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2400" err="1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thiết</a:t>
            </a:r>
            <a:r>
              <a:rPr lang="en-US" sz="240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err="1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Đưa</a:t>
            </a:r>
            <a:r>
              <a:rPr lang="en-US" sz="240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 input </a:t>
            </a:r>
            <a:r>
              <a:rPr lang="en-US" sz="2400" err="1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vào</a:t>
            </a:r>
            <a:r>
              <a:rPr lang="en-US" sz="240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2400" err="1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mô</a:t>
            </a:r>
            <a:r>
              <a:rPr lang="en-US" sz="240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2400" err="1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hình</a:t>
            </a:r>
            <a:r>
              <a:rPr lang="en-US" sz="240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2400" err="1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đã</a:t>
            </a:r>
            <a:r>
              <a:rPr lang="en-US" sz="240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2400" err="1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huấn</a:t>
            </a:r>
            <a:r>
              <a:rPr lang="en-US" sz="240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2400" err="1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luyện</a:t>
            </a:r>
            <a:r>
              <a:rPr lang="en-US" sz="240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2400" err="1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để</a:t>
            </a:r>
            <a:r>
              <a:rPr lang="en-US" sz="240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2400" err="1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phân</a:t>
            </a:r>
            <a:r>
              <a:rPr lang="en-US" sz="240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2400" err="1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đoạn</a:t>
            </a:r>
            <a:r>
              <a:rPr lang="en-US" sz="240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2400" err="1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cá</a:t>
            </a:r>
            <a:r>
              <a:rPr lang="en-US" sz="240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2400" err="1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thể</a:t>
            </a:r>
            <a:r>
              <a:rPr lang="en-US" sz="240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.</a:t>
            </a:r>
            <a:endParaRPr lang="en-US" sz="2400" i="0">
              <a:effectLst/>
              <a:latin typeface="Roboto" panose="02000000000000000000" pitchFamily="2" charset="0"/>
              <a:ea typeface="Roboto" panose="02000000000000000000" pitchFamily="2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5897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FADB89A-E769-45A2-A9F7-F61AEF451C9C}"/>
              </a:ext>
            </a:extLst>
          </p:cNvPr>
          <p:cNvSpPr txBox="1"/>
          <p:nvPr/>
        </p:nvSpPr>
        <p:spPr>
          <a:xfrm>
            <a:off x="665921" y="608498"/>
            <a:ext cx="259718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b="1" err="1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Chuẩn</a:t>
            </a:r>
            <a:r>
              <a:rPr lang="en-US" sz="2600" b="1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2600" b="1" err="1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bị</a:t>
            </a:r>
            <a:r>
              <a:rPr lang="en-US" sz="2600" b="1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2600" b="1" err="1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dữ</a:t>
            </a:r>
            <a:r>
              <a:rPr lang="en-US" sz="2600" b="1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2600" b="1" err="1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liệu</a:t>
            </a:r>
            <a:endParaRPr lang="en-US" sz="2600" b="1">
              <a:latin typeface="Roboto" panose="02000000000000000000" pitchFamily="2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5D30673-667B-432D-A411-5FE164BB28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123" y="1620520"/>
            <a:ext cx="6096000" cy="396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Hộp Văn bản 11">
            <a:extLst>
              <a:ext uri="{FF2B5EF4-FFF2-40B4-BE49-F238E27FC236}">
                <a16:creationId xmlns:a16="http://schemas.microsoft.com/office/drawing/2014/main" id="{2D16BB78-6368-4009-B20C-2E58DDE65987}"/>
              </a:ext>
            </a:extLst>
          </p:cNvPr>
          <p:cNvSpPr txBox="1"/>
          <p:nvPr/>
        </p:nvSpPr>
        <p:spPr>
          <a:xfrm>
            <a:off x="7565003" y="2228671"/>
            <a:ext cx="43135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400" b="1" i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56614CD5-2828-4B6F-9DDE-516B99690C04}"/>
              </a:ext>
            </a:extLst>
          </p:cNvPr>
          <p:cNvSpPr txBox="1"/>
          <p:nvPr/>
        </p:nvSpPr>
        <p:spPr>
          <a:xfrm>
            <a:off x="7067163" y="2090171"/>
            <a:ext cx="51248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err="1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Cá</a:t>
            </a:r>
            <a:r>
              <a:rPr lang="en-US" sz="2400" b="1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2400" b="1" err="1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thể</a:t>
            </a:r>
            <a:r>
              <a:rPr lang="en-US" sz="2400" b="1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2400" b="1" err="1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muốn</a:t>
            </a:r>
            <a:r>
              <a:rPr lang="en-US" sz="2400" b="1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2400" b="1" err="1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phân</a:t>
            </a:r>
            <a:r>
              <a:rPr lang="en-US" sz="2400" b="1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2400" b="1" err="1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đoạn</a:t>
            </a:r>
            <a:r>
              <a:rPr lang="en-US" sz="240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:</a:t>
            </a:r>
          </a:p>
          <a:p>
            <a:r>
              <a:rPr lang="en-US" sz="240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- Polyline bao </a:t>
            </a:r>
            <a:r>
              <a:rPr lang="en-US" sz="2400" err="1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sát</a:t>
            </a:r>
            <a:r>
              <a:rPr lang="en-US" sz="240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  </a:t>
            </a:r>
            <a:r>
              <a:rPr lang="en-US" sz="240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  <a:sym typeface="Wingdings" panose="05000000000000000000" pitchFamily="2" charset="2"/>
              </a:rPr>
              <a:t>-&gt; Bounding box</a:t>
            </a:r>
            <a:endParaRPr lang="en-US" sz="2400">
              <a:latin typeface="Roboto" panose="02000000000000000000" pitchFamily="2" charset="0"/>
              <a:ea typeface="Roboto" panose="02000000000000000000" pitchFamily="2" charset="0"/>
              <a:cs typeface="Calibri" panose="020F0502020204030204" pitchFamily="34" charset="0"/>
            </a:endParaRPr>
          </a:p>
          <a:p>
            <a:r>
              <a:rPr lang="en-US" sz="2400" i="0">
                <a:effectLst/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- </a:t>
            </a:r>
            <a:r>
              <a:rPr lang="en-US" sz="240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Class l</a:t>
            </a:r>
            <a:r>
              <a:rPr lang="en-US" sz="2400" i="0">
                <a:effectLst/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abel</a:t>
            </a:r>
          </a:p>
        </p:txBody>
      </p:sp>
      <p:sp>
        <p:nvSpPr>
          <p:cNvPr id="6" name="Mũi tên: Xuống 5">
            <a:extLst>
              <a:ext uri="{FF2B5EF4-FFF2-40B4-BE49-F238E27FC236}">
                <a16:creationId xmlns:a16="http://schemas.microsoft.com/office/drawing/2014/main" id="{C448086E-9103-46F4-93B9-05E975E06A80}"/>
              </a:ext>
            </a:extLst>
          </p:cNvPr>
          <p:cNvSpPr/>
          <p:nvPr/>
        </p:nvSpPr>
        <p:spPr>
          <a:xfrm>
            <a:off x="9485606" y="3429000"/>
            <a:ext cx="287949" cy="5955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Hộp Văn bản 6">
            <a:extLst>
              <a:ext uri="{FF2B5EF4-FFF2-40B4-BE49-F238E27FC236}">
                <a16:creationId xmlns:a16="http://schemas.microsoft.com/office/drawing/2014/main" id="{8CA1C851-1863-459A-86AE-7CDE0EFA665A}"/>
              </a:ext>
            </a:extLst>
          </p:cNvPr>
          <p:cNvSpPr txBox="1"/>
          <p:nvPr/>
        </p:nvSpPr>
        <p:spPr>
          <a:xfrm>
            <a:off x="7067161" y="4233296"/>
            <a:ext cx="51248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err="1">
                <a:latin typeface="Roboto" panose="02000000000000000000" pitchFamily="2" charset="0"/>
                <a:ea typeface="Roboto" panose="02000000000000000000" pitchFamily="2" charset="0"/>
              </a:rPr>
              <a:t>Càng</a:t>
            </a:r>
            <a:r>
              <a:rPr lang="en-US" sz="24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400" err="1">
                <a:latin typeface="Roboto" panose="02000000000000000000" pitchFamily="2" charset="0"/>
                <a:ea typeface="Roboto" panose="02000000000000000000" pitchFamily="2" charset="0"/>
              </a:rPr>
              <a:t>đa</a:t>
            </a:r>
            <a:r>
              <a:rPr lang="en-US" sz="24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400" err="1">
                <a:latin typeface="Roboto" panose="02000000000000000000" pitchFamily="2" charset="0"/>
                <a:ea typeface="Roboto" panose="02000000000000000000" pitchFamily="2" charset="0"/>
              </a:rPr>
              <a:t>dạng</a:t>
            </a:r>
            <a:r>
              <a:rPr lang="en-US" sz="24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400" err="1">
                <a:latin typeface="Roboto" panose="02000000000000000000" pitchFamily="2" charset="0"/>
                <a:ea typeface="Roboto" panose="02000000000000000000" pitchFamily="2" charset="0"/>
              </a:rPr>
              <a:t>về</a:t>
            </a:r>
            <a:r>
              <a:rPr lang="en-US" sz="24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400" b="1" err="1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hình</a:t>
            </a:r>
            <a:r>
              <a:rPr lang="en-US" sz="2400" b="1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400" b="1" err="1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dáng</a:t>
            </a:r>
            <a:r>
              <a:rPr lang="en-US" sz="2400"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en-US" sz="2400" b="1" err="1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kích</a:t>
            </a:r>
            <a:r>
              <a:rPr lang="en-US" sz="2400" b="1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400" b="1" err="1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thước</a:t>
            </a:r>
            <a:r>
              <a:rPr lang="en-US" sz="24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400" err="1">
                <a:latin typeface="Roboto" panose="02000000000000000000" pitchFamily="2" charset="0"/>
                <a:ea typeface="Roboto" panose="02000000000000000000" pitchFamily="2" charset="0"/>
              </a:rPr>
              <a:t>và</a:t>
            </a:r>
            <a:r>
              <a:rPr lang="en-US" sz="24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400" b="1" err="1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màu</a:t>
            </a:r>
            <a:r>
              <a:rPr lang="en-US" sz="2400" b="1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400" b="1" err="1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sắc</a:t>
            </a:r>
            <a:r>
              <a:rPr lang="en-US" sz="2400" b="1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400" err="1">
                <a:latin typeface="Roboto" panose="02000000000000000000" pitchFamily="2" charset="0"/>
                <a:ea typeface="Roboto" panose="02000000000000000000" pitchFamily="2" charset="0"/>
              </a:rPr>
              <a:t>càng</a:t>
            </a:r>
            <a:r>
              <a:rPr lang="en-US" sz="24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400" err="1">
                <a:latin typeface="Roboto" panose="02000000000000000000" pitchFamily="2" charset="0"/>
                <a:ea typeface="Roboto" panose="02000000000000000000" pitchFamily="2" charset="0"/>
              </a:rPr>
              <a:t>tốt</a:t>
            </a:r>
            <a:endParaRPr lang="en-US" sz="2400">
              <a:effectLst/>
              <a:latin typeface="Roboto" panose="02000000000000000000" pitchFamily="2" charset="0"/>
              <a:ea typeface="Roboto" panose="02000000000000000000" pitchFamily="2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5135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FADB89A-E769-45A2-A9F7-F61AEF451C9C}"/>
              </a:ext>
            </a:extLst>
          </p:cNvPr>
          <p:cNvSpPr txBox="1"/>
          <p:nvPr/>
        </p:nvSpPr>
        <p:spPr>
          <a:xfrm>
            <a:off x="665921" y="608498"/>
            <a:ext cx="259718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b="1" err="1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Chuẩn</a:t>
            </a:r>
            <a:r>
              <a:rPr lang="en-US" sz="2600" b="1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2600" b="1" err="1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bị</a:t>
            </a:r>
            <a:r>
              <a:rPr lang="en-US" sz="2600" b="1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2600" b="1" err="1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dữ</a:t>
            </a:r>
            <a:r>
              <a:rPr lang="en-US" sz="2600" b="1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2600" b="1" err="1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liệu</a:t>
            </a:r>
            <a:endParaRPr lang="en-US" sz="2600" b="1">
              <a:latin typeface="Roboto" panose="02000000000000000000" pitchFamily="2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2050" name="Picture 2" descr="COCO - Common Objects in Context">
            <a:extLst>
              <a:ext uri="{FF2B5EF4-FFF2-40B4-BE49-F238E27FC236}">
                <a16:creationId xmlns:a16="http://schemas.microsoft.com/office/drawing/2014/main" id="{A3D63D49-8A4F-4B3B-B79E-A27CA55E0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244" y="1624863"/>
            <a:ext cx="4313581" cy="1334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374B1C50-5134-4AE0-8E01-4CED14DDA7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5604" y="1260107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932A6A48-6DEA-4FC0-8BA3-FE1CBEE63F6F}"/>
              </a:ext>
            </a:extLst>
          </p:cNvPr>
          <p:cNvSpPr txBox="1"/>
          <p:nvPr/>
        </p:nvSpPr>
        <p:spPr>
          <a:xfrm>
            <a:off x="8533075" y="3244334"/>
            <a:ext cx="1133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latin typeface="+mj-lt"/>
                <a:cs typeface="Calibri" panose="020F0502020204030204" pitchFamily="34" charset="0"/>
              </a:rPr>
              <a:t>LABELME</a:t>
            </a:r>
          </a:p>
        </p:txBody>
      </p:sp>
      <p:sp>
        <p:nvSpPr>
          <p:cNvPr id="8" name="Hộp Văn bản 7">
            <a:extLst>
              <a:ext uri="{FF2B5EF4-FFF2-40B4-BE49-F238E27FC236}">
                <a16:creationId xmlns:a16="http://schemas.microsoft.com/office/drawing/2014/main" id="{FFD5A2EB-A270-4993-9457-723F019A380A}"/>
              </a:ext>
            </a:extLst>
          </p:cNvPr>
          <p:cNvSpPr txBox="1"/>
          <p:nvPr/>
        </p:nvSpPr>
        <p:spPr>
          <a:xfrm>
            <a:off x="2520916" y="3244334"/>
            <a:ext cx="1233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latin typeface="+mj-lt"/>
                <a:cs typeface="Calibri" panose="020F0502020204030204" pitchFamily="34" charset="0"/>
              </a:rPr>
              <a:t>MS COCO</a:t>
            </a:r>
          </a:p>
        </p:txBody>
      </p:sp>
      <p:sp>
        <p:nvSpPr>
          <p:cNvPr id="9" name="Hộp Văn bản 8">
            <a:extLst>
              <a:ext uri="{FF2B5EF4-FFF2-40B4-BE49-F238E27FC236}">
                <a16:creationId xmlns:a16="http://schemas.microsoft.com/office/drawing/2014/main" id="{8AF4FB30-90CC-4005-9ACF-86E84E6E93C6}"/>
              </a:ext>
            </a:extLst>
          </p:cNvPr>
          <p:cNvSpPr txBox="1"/>
          <p:nvPr/>
        </p:nvSpPr>
        <p:spPr>
          <a:xfrm>
            <a:off x="1103243" y="3704763"/>
            <a:ext cx="43135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b="1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&gt; </a:t>
            </a:r>
            <a:r>
              <a:rPr lang="en-US" sz="2400" b="1" err="1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200K</a:t>
            </a:r>
            <a:r>
              <a:rPr lang="en-US" sz="2400" b="1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2400" b="1" err="1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ảnh</a:t>
            </a:r>
            <a:r>
              <a:rPr lang="en-US" sz="2400" b="1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2400" b="1" err="1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được</a:t>
            </a:r>
            <a:r>
              <a:rPr lang="en-US" sz="2400" b="1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2400" b="1" err="1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gán</a:t>
            </a:r>
            <a:r>
              <a:rPr lang="en-US" sz="2400" b="1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2400" b="1" err="1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nhãn</a:t>
            </a:r>
            <a:endParaRPr lang="en-US" sz="2400" b="1">
              <a:latin typeface="Roboto" panose="02000000000000000000" pitchFamily="2" charset="0"/>
              <a:ea typeface="Roboto" panose="02000000000000000000" pitchFamily="2" charset="0"/>
              <a:cs typeface="Calibri" panose="020F050202020403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b="1" i="0">
                <a:effectLst/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80 </a:t>
            </a:r>
            <a:r>
              <a:rPr lang="en-US" sz="2400" b="1" i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lớp</a:t>
            </a:r>
            <a:r>
              <a:rPr lang="en-US" sz="2400" b="1" i="0">
                <a:effectLst/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2400" b="1" i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đối</a:t>
            </a:r>
            <a:r>
              <a:rPr lang="en-US" sz="2400" b="1" i="0">
                <a:effectLst/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2400" b="1" i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tượng</a:t>
            </a:r>
            <a:endParaRPr lang="en-US" sz="2400" b="1" i="0">
              <a:effectLst/>
              <a:latin typeface="Roboto" panose="02000000000000000000" pitchFamily="2" charset="0"/>
              <a:ea typeface="Roboto" panose="02000000000000000000" pitchFamily="2" charset="0"/>
              <a:cs typeface="Calibri" panose="020F050202020403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b="1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1 </a:t>
            </a:r>
            <a:r>
              <a:rPr lang="en-US" sz="2400" b="1" err="1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triệu</a:t>
            </a:r>
            <a:r>
              <a:rPr lang="en-US" sz="2400" b="1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2400" b="1" err="1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rưỡi</a:t>
            </a:r>
            <a:r>
              <a:rPr lang="en-US" sz="2400" b="1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2400" b="1" err="1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cá</a:t>
            </a:r>
            <a:r>
              <a:rPr lang="en-US" sz="2400" b="1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2400" b="1" err="1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thể</a:t>
            </a:r>
            <a:endParaRPr lang="en-US" sz="2400" b="1" i="0">
              <a:effectLst/>
              <a:latin typeface="Roboto" panose="02000000000000000000" pitchFamily="2" charset="0"/>
              <a:ea typeface="Roboto" panose="02000000000000000000" pitchFamily="2" charset="0"/>
              <a:cs typeface="Calibri" panose="020F0502020204030204" pitchFamily="34" charset="0"/>
            </a:endParaRPr>
          </a:p>
        </p:txBody>
      </p:sp>
      <p:sp>
        <p:nvSpPr>
          <p:cNvPr id="10" name="Hộp Văn bản 9">
            <a:extLst>
              <a:ext uri="{FF2B5EF4-FFF2-40B4-BE49-F238E27FC236}">
                <a16:creationId xmlns:a16="http://schemas.microsoft.com/office/drawing/2014/main" id="{73527346-D453-4391-A609-1274E17A662F}"/>
              </a:ext>
            </a:extLst>
          </p:cNvPr>
          <p:cNvSpPr txBox="1"/>
          <p:nvPr/>
        </p:nvSpPr>
        <p:spPr>
          <a:xfrm>
            <a:off x="6861313" y="3878556"/>
            <a:ext cx="43135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Thủ</a:t>
            </a:r>
            <a:r>
              <a:rPr lang="en-US" sz="2400" b="1" i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i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công</a:t>
            </a:r>
            <a:endParaRPr lang="en-US" sz="2400" b="1" i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1871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FADB89A-E769-45A2-A9F7-F61AEF451C9C}"/>
              </a:ext>
            </a:extLst>
          </p:cNvPr>
          <p:cNvSpPr txBox="1"/>
          <p:nvPr/>
        </p:nvSpPr>
        <p:spPr>
          <a:xfrm>
            <a:off x="529152" y="165054"/>
            <a:ext cx="212109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b="1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Mask R-CNN</a:t>
            </a:r>
          </a:p>
        </p:txBody>
      </p:sp>
      <p:pic>
        <p:nvPicPr>
          <p:cNvPr id="11" name="Hình ảnh 10">
            <a:extLst>
              <a:ext uri="{FF2B5EF4-FFF2-40B4-BE49-F238E27FC236}">
                <a16:creationId xmlns:a16="http://schemas.microsoft.com/office/drawing/2014/main" id="{ABA73E9B-3F20-4A92-BBDB-DED73CE669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2170" y="655660"/>
            <a:ext cx="8803125" cy="5704426"/>
          </a:xfrm>
          <a:prstGeom prst="rect">
            <a:avLst/>
          </a:prstGeom>
        </p:spPr>
      </p:pic>
      <p:sp>
        <p:nvSpPr>
          <p:cNvPr id="12" name="Hình chữ nhật 11">
            <a:extLst>
              <a:ext uri="{FF2B5EF4-FFF2-40B4-BE49-F238E27FC236}">
                <a16:creationId xmlns:a16="http://schemas.microsoft.com/office/drawing/2014/main" id="{6CB411FD-41F2-482C-999A-4259B8132B59}"/>
              </a:ext>
            </a:extLst>
          </p:cNvPr>
          <p:cNvSpPr/>
          <p:nvPr/>
        </p:nvSpPr>
        <p:spPr>
          <a:xfrm>
            <a:off x="1762170" y="655660"/>
            <a:ext cx="8803125" cy="2961299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Hình chữ nhật 14">
            <a:extLst>
              <a:ext uri="{FF2B5EF4-FFF2-40B4-BE49-F238E27FC236}">
                <a16:creationId xmlns:a16="http://schemas.microsoft.com/office/drawing/2014/main" id="{30BA6920-51FA-4EE5-AF2A-1E54671894A2}"/>
              </a:ext>
            </a:extLst>
          </p:cNvPr>
          <p:cNvSpPr/>
          <p:nvPr/>
        </p:nvSpPr>
        <p:spPr>
          <a:xfrm>
            <a:off x="1762169" y="3616959"/>
            <a:ext cx="5603831" cy="1635761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Hình chữ nhật 15">
            <a:extLst>
              <a:ext uri="{FF2B5EF4-FFF2-40B4-BE49-F238E27FC236}">
                <a16:creationId xmlns:a16="http://schemas.microsoft.com/office/drawing/2014/main" id="{39A4D0FD-9F92-4B58-BCF9-EE161E43D098}"/>
              </a:ext>
            </a:extLst>
          </p:cNvPr>
          <p:cNvSpPr/>
          <p:nvPr/>
        </p:nvSpPr>
        <p:spPr>
          <a:xfrm>
            <a:off x="1762169" y="5252720"/>
            <a:ext cx="4333831" cy="1107366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F5C0F41C-A369-452D-9B42-7E09F07DD550}"/>
              </a:ext>
            </a:extLst>
          </p:cNvPr>
          <p:cNvSpPr txBox="1"/>
          <p:nvPr/>
        </p:nvSpPr>
        <p:spPr>
          <a:xfrm>
            <a:off x="10678160" y="1879600"/>
            <a:ext cx="10566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Region</a:t>
            </a:r>
          </a:p>
          <a:p>
            <a:r>
              <a:rPr lang="en-US"/>
              <a:t>Proposal</a:t>
            </a:r>
          </a:p>
        </p:txBody>
      </p:sp>
      <p:sp>
        <p:nvSpPr>
          <p:cNvPr id="18" name="Hộp Văn bản 17">
            <a:extLst>
              <a:ext uri="{FF2B5EF4-FFF2-40B4-BE49-F238E27FC236}">
                <a16:creationId xmlns:a16="http://schemas.microsoft.com/office/drawing/2014/main" id="{3338DF75-E9C1-43C5-8C09-BC40A2DC7FC4}"/>
              </a:ext>
            </a:extLst>
          </p:cNvPr>
          <p:cNvSpPr txBox="1"/>
          <p:nvPr/>
        </p:nvSpPr>
        <p:spPr>
          <a:xfrm>
            <a:off x="7762240" y="4111674"/>
            <a:ext cx="1442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Classification</a:t>
            </a:r>
          </a:p>
        </p:txBody>
      </p:sp>
      <p:sp>
        <p:nvSpPr>
          <p:cNvPr id="14" name="Hộp Văn bản 13">
            <a:extLst>
              <a:ext uri="{FF2B5EF4-FFF2-40B4-BE49-F238E27FC236}">
                <a16:creationId xmlns:a16="http://schemas.microsoft.com/office/drawing/2014/main" id="{A631749C-97A4-421D-ABE1-CA913D098BD0}"/>
              </a:ext>
            </a:extLst>
          </p:cNvPr>
          <p:cNvSpPr txBox="1"/>
          <p:nvPr/>
        </p:nvSpPr>
        <p:spPr>
          <a:xfrm>
            <a:off x="7086011" y="6041540"/>
            <a:ext cx="51059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latin typeface="Calibri" panose="020F0502020204030204" pitchFamily="34" charset="0"/>
                <a:cs typeface="Calibri" panose="020F0502020204030204" pitchFamily="34" charset="0"/>
              </a:rPr>
              <a:t>(Source: https://</a:t>
            </a:r>
            <a:r>
              <a:rPr lang="en-US" sz="1200" err="1">
                <a:latin typeface="Calibri" panose="020F0502020204030204" pitchFamily="34" charset="0"/>
                <a:cs typeface="Calibri" panose="020F0502020204030204" pitchFamily="34" charset="0"/>
              </a:rPr>
              <a:t>fractaldle.medium.com</a:t>
            </a:r>
            <a:r>
              <a:rPr lang="en-US" sz="1200">
                <a:latin typeface="Calibri" panose="020F0502020204030204" pitchFamily="34" charset="0"/>
                <a:cs typeface="Calibri" panose="020F0502020204030204" pitchFamily="34" charset="0"/>
              </a:rPr>
              <a:t>/mask-r-</a:t>
            </a:r>
            <a:r>
              <a:rPr lang="en-US" sz="1200" err="1">
                <a:latin typeface="Calibri" panose="020F0502020204030204" pitchFamily="34" charset="0"/>
                <a:cs typeface="Calibri" panose="020F0502020204030204" pitchFamily="34" charset="0"/>
              </a:rPr>
              <a:t>cnn</a:t>
            </a:r>
            <a:r>
              <a:rPr lang="en-US" sz="1200">
                <a:latin typeface="Calibri" panose="020F0502020204030204" pitchFamily="34" charset="0"/>
                <a:cs typeface="Calibri" panose="020F0502020204030204" pitchFamily="34" charset="0"/>
              </a:rPr>
              <a:t>-unmasked-</a:t>
            </a:r>
            <a:r>
              <a:rPr lang="en-US" sz="1200" err="1">
                <a:latin typeface="Calibri" panose="020F0502020204030204" pitchFamily="34" charset="0"/>
                <a:cs typeface="Calibri" panose="020F0502020204030204" pitchFamily="34" charset="0"/>
              </a:rPr>
              <a:t>c029aa2f1296</a:t>
            </a:r>
            <a:r>
              <a:rPr lang="en-US" sz="120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  <p:sp>
        <p:nvSpPr>
          <p:cNvPr id="20" name="Hộp Văn bản 19">
            <a:extLst>
              <a:ext uri="{FF2B5EF4-FFF2-40B4-BE49-F238E27FC236}">
                <a16:creationId xmlns:a16="http://schemas.microsoft.com/office/drawing/2014/main" id="{1C2FC195-94ED-4006-9632-A32FC8289C9A}"/>
              </a:ext>
            </a:extLst>
          </p:cNvPr>
          <p:cNvSpPr txBox="1"/>
          <p:nvPr/>
        </p:nvSpPr>
        <p:spPr>
          <a:xfrm>
            <a:off x="6319520" y="5606180"/>
            <a:ext cx="1442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Segmentation</a:t>
            </a:r>
          </a:p>
        </p:txBody>
      </p:sp>
      <p:pic>
        <p:nvPicPr>
          <p:cNvPr id="4" name="Hình ảnh 3">
            <a:extLst>
              <a:ext uri="{FF2B5EF4-FFF2-40B4-BE49-F238E27FC236}">
                <a16:creationId xmlns:a16="http://schemas.microsoft.com/office/drawing/2014/main" id="{8156C85C-00AC-4D9C-BB21-0F79A367EE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6462" y="1148103"/>
            <a:ext cx="828675" cy="52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250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BD914A2-2459-49E0-BE46-C6899EB575EA}"/>
              </a:ext>
            </a:extLst>
          </p:cNvPr>
          <p:cNvSpPr txBox="1"/>
          <p:nvPr/>
        </p:nvSpPr>
        <p:spPr>
          <a:xfrm>
            <a:off x="1508760" y="1704892"/>
            <a:ext cx="7789064" cy="184922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vi-VN" sz="2000" b="1">
                <a:solidFill>
                  <a:srgbClr val="002060"/>
                </a:solidFill>
                <a:latin typeface="Roboto"/>
                <a:ea typeface="Roboto"/>
                <a:cs typeface="Arial"/>
              </a:rPr>
              <a:t>1712718 – </a:t>
            </a:r>
            <a:r>
              <a:rPr lang="vi-VN" sz="2000" b="1" err="1">
                <a:solidFill>
                  <a:srgbClr val="002060"/>
                </a:solidFill>
                <a:latin typeface="Roboto"/>
                <a:ea typeface="Roboto"/>
                <a:cs typeface="Arial"/>
              </a:rPr>
              <a:t>Huỳnh</a:t>
            </a:r>
            <a:r>
              <a:rPr lang="vi-VN" sz="2000" b="1">
                <a:solidFill>
                  <a:srgbClr val="002060"/>
                </a:solidFill>
                <a:latin typeface="Roboto"/>
                <a:ea typeface="Roboto"/>
                <a:cs typeface="Arial"/>
              </a:rPr>
              <a:t> Thanh Sang</a:t>
            </a:r>
            <a:endParaRPr lang="vi-VN" sz="2000" b="1">
              <a:solidFill>
                <a:srgbClr val="002060"/>
              </a:solidFill>
              <a:latin typeface="Roboto" panose="02000000000000000000" pitchFamily="2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vi-VN" sz="2000" b="1">
                <a:solidFill>
                  <a:srgbClr val="002060"/>
                </a:solidFill>
                <a:latin typeface="Roboto"/>
                <a:ea typeface="Roboto"/>
                <a:cs typeface="Arial"/>
              </a:rPr>
              <a:t>19120424 – Phan </a:t>
            </a:r>
            <a:r>
              <a:rPr lang="vi-VN" sz="2000" b="1" err="1">
                <a:solidFill>
                  <a:srgbClr val="002060"/>
                </a:solidFill>
                <a:latin typeface="Roboto"/>
                <a:ea typeface="Roboto"/>
                <a:cs typeface="Arial"/>
              </a:rPr>
              <a:t>Nguyễn</a:t>
            </a:r>
            <a:r>
              <a:rPr lang="vi-VN" sz="2000" b="1">
                <a:solidFill>
                  <a:srgbClr val="002060"/>
                </a:solidFill>
                <a:latin typeface="Roboto"/>
                <a:ea typeface="Roboto"/>
                <a:cs typeface="Arial"/>
              </a:rPr>
              <a:t> Thanh </a:t>
            </a:r>
            <a:r>
              <a:rPr lang="vi-VN" sz="2000" b="1" err="1">
                <a:solidFill>
                  <a:srgbClr val="002060"/>
                </a:solidFill>
                <a:latin typeface="Roboto"/>
                <a:ea typeface="Roboto"/>
                <a:cs typeface="Arial"/>
              </a:rPr>
              <a:t>Tùng</a:t>
            </a:r>
            <a:endParaRPr lang="vi-VN" sz="2000" b="1">
              <a:solidFill>
                <a:srgbClr val="002060"/>
              </a:solidFill>
              <a:latin typeface="Roboto"/>
              <a:ea typeface="Roboto"/>
              <a:cs typeface="Arial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vi-VN" sz="2000" b="1">
                <a:solidFill>
                  <a:srgbClr val="002060"/>
                </a:solidFill>
                <a:latin typeface="Roboto"/>
                <a:ea typeface="Roboto"/>
                <a:cs typeface="Arial"/>
              </a:rPr>
              <a:t>19120106 – </a:t>
            </a:r>
            <a:r>
              <a:rPr lang="vi-VN" sz="2000" b="1" err="1">
                <a:solidFill>
                  <a:srgbClr val="002060"/>
                </a:solidFill>
                <a:latin typeface="Roboto"/>
                <a:ea typeface="Roboto"/>
                <a:cs typeface="Arial"/>
              </a:rPr>
              <a:t>Nguyễn</a:t>
            </a:r>
            <a:r>
              <a:rPr lang="vi-VN" sz="2000" b="1">
                <a:solidFill>
                  <a:srgbClr val="002060"/>
                </a:solidFill>
                <a:latin typeface="Roboto"/>
                <a:ea typeface="Roboto"/>
                <a:cs typeface="Arial"/>
              </a:rPr>
              <a:t> </a:t>
            </a:r>
            <a:r>
              <a:rPr lang="vi-VN" sz="2000" b="1" err="1">
                <a:solidFill>
                  <a:srgbClr val="002060"/>
                </a:solidFill>
                <a:latin typeface="Roboto"/>
                <a:ea typeface="Roboto"/>
                <a:cs typeface="Arial"/>
              </a:rPr>
              <a:t>Ngọc</a:t>
            </a:r>
            <a:r>
              <a:rPr lang="vi-VN" sz="2000" b="1">
                <a:solidFill>
                  <a:srgbClr val="002060"/>
                </a:solidFill>
                <a:latin typeface="Roboto"/>
                <a:ea typeface="Roboto"/>
                <a:cs typeface="Arial"/>
              </a:rPr>
              <a:t> Khôi Nguyên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483EBAC-3208-4C70-BED9-34E978F2EDBB}"/>
              </a:ext>
            </a:extLst>
          </p:cNvPr>
          <p:cNvSpPr txBox="1"/>
          <p:nvPr/>
        </p:nvSpPr>
        <p:spPr>
          <a:xfrm>
            <a:off x="1508760" y="898365"/>
            <a:ext cx="2071401" cy="553998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3000" b="1" err="1">
                <a:latin typeface="Roboto"/>
                <a:ea typeface="Roboto"/>
                <a:cs typeface="Arial"/>
              </a:rPr>
              <a:t>Nhóm</a:t>
            </a:r>
            <a:r>
              <a:rPr lang="en-US" sz="3000" b="1">
                <a:latin typeface="Roboto"/>
                <a:ea typeface="Roboto"/>
                <a:cs typeface="Arial"/>
              </a:rPr>
              <a:t> RGB</a:t>
            </a:r>
          </a:p>
        </p:txBody>
      </p:sp>
    </p:spTree>
    <p:extLst>
      <p:ext uri="{BB962C8B-B14F-4D97-AF65-F5344CB8AC3E}">
        <p14:creationId xmlns:p14="http://schemas.microsoft.com/office/powerpoint/2010/main" val="783050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2">
            <a:extLst>
              <a:ext uri="{FF2B5EF4-FFF2-40B4-BE49-F238E27FC236}">
                <a16:creationId xmlns:a16="http://schemas.microsoft.com/office/drawing/2014/main" id="{5E445C96-0FA5-4F83-8947-725C15B73C02}"/>
              </a:ext>
            </a:extLst>
          </p:cNvPr>
          <p:cNvSpPr txBox="1"/>
          <p:nvPr/>
        </p:nvSpPr>
        <p:spPr>
          <a:xfrm>
            <a:off x="4715830" y="852013"/>
            <a:ext cx="264687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b="1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Selective search</a:t>
            </a:r>
          </a:p>
        </p:txBody>
      </p:sp>
      <p:sp>
        <p:nvSpPr>
          <p:cNvPr id="12" name="TextBox 2">
            <a:extLst>
              <a:ext uri="{FF2B5EF4-FFF2-40B4-BE49-F238E27FC236}">
                <a16:creationId xmlns:a16="http://schemas.microsoft.com/office/drawing/2014/main" id="{AFF2CB5D-BEF2-4E52-8756-6D3DB3283651}"/>
              </a:ext>
            </a:extLst>
          </p:cNvPr>
          <p:cNvSpPr txBox="1"/>
          <p:nvPr/>
        </p:nvSpPr>
        <p:spPr>
          <a:xfrm>
            <a:off x="8957835" y="4401658"/>
            <a:ext cx="17482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Bounding box </a:t>
            </a:r>
            <a:r>
              <a:rPr lang="en-US" sz="2000" b="1" err="1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ứng</a:t>
            </a:r>
            <a:r>
              <a:rPr lang="en-US" sz="2000" b="1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2000" b="1" err="1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viên</a:t>
            </a:r>
            <a:endParaRPr lang="en-US" sz="2000" b="1">
              <a:latin typeface="Roboto" panose="02000000000000000000" pitchFamily="2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10FC5EBC-E94E-424E-BA19-64D9D72D27A3}"/>
              </a:ext>
            </a:extLst>
          </p:cNvPr>
          <p:cNvSpPr txBox="1"/>
          <p:nvPr/>
        </p:nvSpPr>
        <p:spPr>
          <a:xfrm>
            <a:off x="6595533" y="6041540"/>
            <a:ext cx="55964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latin typeface="Calibri" panose="020F0502020204030204" pitchFamily="34" charset="0"/>
                <a:cs typeface="Calibri" panose="020F0502020204030204" pitchFamily="34" charset="0"/>
              </a:rPr>
              <a:t>(Source: https://</a:t>
            </a:r>
            <a:r>
              <a:rPr lang="en-US" sz="1200" err="1">
                <a:latin typeface="Calibri" panose="020F0502020204030204" pitchFamily="34" charset="0"/>
                <a:cs typeface="Calibri" panose="020F0502020204030204" pitchFamily="34" charset="0"/>
              </a:rPr>
              <a:t>www.geeksforgeeks.org</a:t>
            </a:r>
            <a:r>
              <a:rPr lang="en-US" sz="1200">
                <a:latin typeface="Calibri" panose="020F0502020204030204" pitchFamily="34" charset="0"/>
                <a:cs typeface="Calibri" panose="020F0502020204030204" pitchFamily="34" charset="0"/>
              </a:rPr>
              <a:t>/selective-search-for-object-detection-r-</a:t>
            </a:r>
            <a:r>
              <a:rPr lang="en-US" sz="1200" err="1">
                <a:latin typeface="Calibri" panose="020F0502020204030204" pitchFamily="34" charset="0"/>
                <a:cs typeface="Calibri" panose="020F0502020204030204" pitchFamily="34" charset="0"/>
              </a:rPr>
              <a:t>cnn</a:t>
            </a:r>
            <a:r>
              <a:rPr lang="en-US" sz="120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  <p:grpSp>
        <p:nvGrpSpPr>
          <p:cNvPr id="8" name="Nhóm 7">
            <a:extLst>
              <a:ext uri="{FF2B5EF4-FFF2-40B4-BE49-F238E27FC236}">
                <a16:creationId xmlns:a16="http://schemas.microsoft.com/office/drawing/2014/main" id="{91D2F5EB-8682-4999-8DD6-39A6E860BF5B}"/>
              </a:ext>
            </a:extLst>
          </p:cNvPr>
          <p:cNvGrpSpPr/>
          <p:nvPr/>
        </p:nvGrpSpPr>
        <p:grpSpPr>
          <a:xfrm>
            <a:off x="165992" y="1678803"/>
            <a:ext cx="8610512" cy="3694043"/>
            <a:chOff x="327917" y="1661547"/>
            <a:chExt cx="8610512" cy="3694043"/>
          </a:xfrm>
        </p:grpSpPr>
        <p:pic>
          <p:nvPicPr>
            <p:cNvPr id="1028" name="Picture 4" descr="Selective Search for Object Detection | R-CNN - GeeksforGeeks">
              <a:extLst>
                <a:ext uri="{FF2B5EF4-FFF2-40B4-BE49-F238E27FC236}">
                  <a16:creationId xmlns:a16="http://schemas.microsoft.com/office/drawing/2014/main" id="{C55EDB97-EB92-490B-990F-1FCE3C3CAE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7917" y="1661547"/>
              <a:ext cx="8019962" cy="36940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Hình ảnh 3">
              <a:extLst>
                <a:ext uri="{FF2B5EF4-FFF2-40B4-BE49-F238E27FC236}">
                  <a16:creationId xmlns:a16="http://schemas.microsoft.com/office/drawing/2014/main" id="{83CB8AF7-3DDD-4EAD-8EDF-9850962A461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52887" y="4572903"/>
              <a:ext cx="619125" cy="314325"/>
            </a:xfrm>
            <a:prstGeom prst="rect">
              <a:avLst/>
            </a:prstGeom>
          </p:spPr>
        </p:pic>
        <p:pic>
          <p:nvPicPr>
            <p:cNvPr id="7" name="Hình ảnh 6">
              <a:extLst>
                <a:ext uri="{FF2B5EF4-FFF2-40B4-BE49-F238E27FC236}">
                  <a16:creationId xmlns:a16="http://schemas.microsoft.com/office/drawing/2014/main" id="{F9AABF1C-934F-4D1F-9ABE-DF03D2A06D3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01194" y="4553853"/>
              <a:ext cx="619125" cy="314325"/>
            </a:xfrm>
            <a:prstGeom prst="rect">
              <a:avLst/>
            </a:prstGeom>
          </p:spPr>
        </p:pic>
        <p:pic>
          <p:nvPicPr>
            <p:cNvPr id="14" name="Hình ảnh 13">
              <a:extLst>
                <a:ext uri="{FF2B5EF4-FFF2-40B4-BE49-F238E27FC236}">
                  <a16:creationId xmlns:a16="http://schemas.microsoft.com/office/drawing/2014/main" id="{A1F63AFD-C898-4774-8384-CB183FFD2BA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319304" y="4553852"/>
              <a:ext cx="619125" cy="314325"/>
            </a:xfrm>
            <a:prstGeom prst="rect">
              <a:avLst/>
            </a:prstGeom>
          </p:spPr>
        </p:pic>
      </p:grpSp>
      <p:sp>
        <p:nvSpPr>
          <p:cNvPr id="16" name="TextBox 2">
            <a:extLst>
              <a:ext uri="{FF2B5EF4-FFF2-40B4-BE49-F238E27FC236}">
                <a16:creationId xmlns:a16="http://schemas.microsoft.com/office/drawing/2014/main" id="{64E785C6-39D4-44D4-BB87-DED488E142D9}"/>
              </a:ext>
            </a:extLst>
          </p:cNvPr>
          <p:cNvSpPr txBox="1"/>
          <p:nvPr/>
        </p:nvSpPr>
        <p:spPr>
          <a:xfrm>
            <a:off x="8774018" y="2052330"/>
            <a:ext cx="2866490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b="1" err="1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Chậm</a:t>
            </a:r>
            <a:endParaRPr lang="en-US" sz="2600" b="1">
              <a:solidFill>
                <a:srgbClr val="FF0000"/>
              </a:solidFill>
              <a:latin typeface="Roboto" panose="02000000000000000000" pitchFamily="2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b="1" err="1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Bỏ</a:t>
            </a:r>
            <a:r>
              <a:rPr lang="en-US" sz="2600" b="1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 qua </a:t>
            </a:r>
            <a:r>
              <a:rPr lang="en-US" sz="2600" b="1" err="1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vật</a:t>
            </a:r>
            <a:r>
              <a:rPr lang="en-US" sz="2600" b="1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2600" b="1" err="1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nhỏ</a:t>
            </a:r>
            <a:endParaRPr lang="en-US" sz="2600" b="1">
              <a:solidFill>
                <a:srgbClr val="FF0000"/>
              </a:solidFill>
              <a:latin typeface="Roboto" panose="02000000000000000000" pitchFamily="2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7" name="TextBox 2">
            <a:extLst>
              <a:ext uri="{FF2B5EF4-FFF2-40B4-BE49-F238E27FC236}">
                <a16:creationId xmlns:a16="http://schemas.microsoft.com/office/drawing/2014/main" id="{DBB9FA19-49CA-47CF-89D1-C8964849AA52}"/>
              </a:ext>
            </a:extLst>
          </p:cNvPr>
          <p:cNvSpPr txBox="1"/>
          <p:nvPr/>
        </p:nvSpPr>
        <p:spPr>
          <a:xfrm>
            <a:off x="529152" y="165054"/>
            <a:ext cx="527740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b="1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Mask R-CNN: </a:t>
            </a:r>
            <a:r>
              <a:rPr lang="en-US" sz="2600" b="1" err="1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Phát</a:t>
            </a:r>
            <a:r>
              <a:rPr lang="en-US" sz="2600" b="1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2600" b="1" err="1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sinh</a:t>
            </a:r>
            <a:r>
              <a:rPr lang="en-US" sz="2600" b="1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2600" b="1" err="1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ứng</a:t>
            </a:r>
            <a:r>
              <a:rPr lang="en-US" sz="2600" b="1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2600" b="1" err="1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viên</a:t>
            </a:r>
            <a:endParaRPr lang="en-US" sz="2600" b="1">
              <a:latin typeface="Roboto" panose="02000000000000000000" pitchFamily="2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7815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1" name="Viết tay 20">
                <a:extLst>
                  <a:ext uri="{FF2B5EF4-FFF2-40B4-BE49-F238E27FC236}">
                    <a16:creationId xmlns:a16="http://schemas.microsoft.com/office/drawing/2014/main" id="{759D04CB-9BCF-42BD-85E8-F0E01CE200F3}"/>
                  </a:ext>
                </a:extLst>
              </p14:cNvPr>
              <p14:cNvContentPartPr/>
              <p14:nvPr/>
            </p14:nvContentPartPr>
            <p14:xfrm>
              <a:off x="5616978" y="3297698"/>
              <a:ext cx="360" cy="360"/>
            </p14:xfrm>
          </p:contentPart>
        </mc:Choice>
        <mc:Fallback xmlns="">
          <p:pic>
            <p:nvPicPr>
              <p:cNvPr id="21" name="Viết tay 20">
                <a:extLst>
                  <a:ext uri="{FF2B5EF4-FFF2-40B4-BE49-F238E27FC236}">
                    <a16:creationId xmlns:a16="http://schemas.microsoft.com/office/drawing/2014/main" id="{759D04CB-9BCF-42BD-85E8-F0E01CE200F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607978" y="3288698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7" name="Viết tay 36">
                <a:extLst>
                  <a:ext uri="{FF2B5EF4-FFF2-40B4-BE49-F238E27FC236}">
                    <a16:creationId xmlns:a16="http://schemas.microsoft.com/office/drawing/2014/main" id="{31CB1C70-B643-423A-B000-209FCAA510CF}"/>
                  </a:ext>
                </a:extLst>
              </p14:cNvPr>
              <p14:cNvContentPartPr/>
              <p14:nvPr/>
            </p14:nvContentPartPr>
            <p14:xfrm>
              <a:off x="9413105" y="5124195"/>
              <a:ext cx="360" cy="360"/>
            </p14:xfrm>
          </p:contentPart>
        </mc:Choice>
        <mc:Fallback xmlns="">
          <p:pic>
            <p:nvPicPr>
              <p:cNvPr id="37" name="Viết tay 36">
                <a:extLst>
                  <a:ext uri="{FF2B5EF4-FFF2-40B4-BE49-F238E27FC236}">
                    <a16:creationId xmlns:a16="http://schemas.microsoft.com/office/drawing/2014/main" id="{31CB1C70-B643-423A-B000-209FCAA510C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404105" y="5115195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49" name="Viết tay 48">
                <a:extLst>
                  <a:ext uri="{FF2B5EF4-FFF2-40B4-BE49-F238E27FC236}">
                    <a16:creationId xmlns:a16="http://schemas.microsoft.com/office/drawing/2014/main" id="{F4CDFFFF-FF0C-4693-B2A6-43E532541186}"/>
                  </a:ext>
                </a:extLst>
              </p14:cNvPr>
              <p14:cNvContentPartPr/>
              <p14:nvPr/>
            </p14:nvContentPartPr>
            <p14:xfrm>
              <a:off x="8246471" y="3592385"/>
              <a:ext cx="77760" cy="402120"/>
            </p14:xfrm>
          </p:contentPart>
        </mc:Choice>
        <mc:Fallback xmlns="">
          <p:pic>
            <p:nvPicPr>
              <p:cNvPr id="49" name="Viết tay 48">
                <a:extLst>
                  <a:ext uri="{FF2B5EF4-FFF2-40B4-BE49-F238E27FC236}">
                    <a16:creationId xmlns:a16="http://schemas.microsoft.com/office/drawing/2014/main" id="{F4CDFFFF-FF0C-4693-B2A6-43E53254118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237429" y="3583393"/>
                <a:ext cx="95482" cy="419744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B1FDE672-C015-430E-9BF8-CD724CFB0B9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24231" y="1912907"/>
            <a:ext cx="3023240" cy="3032185"/>
          </a:xfrm>
          <a:prstGeom prst="rect">
            <a:avLst/>
          </a:prstGeom>
        </p:spPr>
      </p:pic>
      <p:sp>
        <p:nvSpPr>
          <p:cNvPr id="18" name="Hình chữ nhật 17">
            <a:extLst>
              <a:ext uri="{FF2B5EF4-FFF2-40B4-BE49-F238E27FC236}">
                <a16:creationId xmlns:a16="http://schemas.microsoft.com/office/drawing/2014/main" id="{EF66F72B-ED04-4123-A7DB-794AB4D51A08}"/>
              </a:ext>
            </a:extLst>
          </p:cNvPr>
          <p:cNvSpPr/>
          <p:nvPr/>
        </p:nvSpPr>
        <p:spPr>
          <a:xfrm>
            <a:off x="4760125" y="2877290"/>
            <a:ext cx="3486346" cy="12608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Mạng</a:t>
            </a:r>
            <a:r>
              <a:rPr lang="en-US" sz="24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rút</a:t>
            </a:r>
            <a:r>
              <a:rPr lang="en-US" sz="24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đặc</a:t>
            </a:r>
            <a:r>
              <a:rPr lang="en-US" sz="24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trưng</a:t>
            </a:r>
            <a:endParaRPr lang="en-US" sz="2400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Calibri" panose="020F0502020204030204" pitchFamily="34" charset="0"/>
            </a:endParaRPr>
          </a:p>
          <a:p>
            <a:pPr algn="ctr"/>
            <a:r>
              <a:rPr lang="en-US" sz="24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(</a:t>
            </a:r>
            <a:r>
              <a:rPr lang="en-US" sz="24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VGG</a:t>
            </a:r>
            <a:r>
              <a:rPr lang="en-US" sz="24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, </a:t>
            </a:r>
            <a:r>
              <a:rPr lang="en-US" sz="24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ResNet</a:t>
            </a:r>
            <a:r>
              <a:rPr lang="en-US" sz="24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, </a:t>
            </a:r>
            <a:r>
              <a:rPr lang="en-US" sz="24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FPN</a:t>
            </a:r>
            <a:r>
              <a:rPr lang="en-US" sz="24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)</a:t>
            </a:r>
          </a:p>
        </p:txBody>
      </p:sp>
      <p:sp>
        <p:nvSpPr>
          <p:cNvPr id="20" name="TextBox 2">
            <a:extLst>
              <a:ext uri="{FF2B5EF4-FFF2-40B4-BE49-F238E27FC236}">
                <a16:creationId xmlns:a16="http://schemas.microsoft.com/office/drawing/2014/main" id="{BD10FF9F-81C4-4EB1-848A-04A23A658192}"/>
              </a:ext>
            </a:extLst>
          </p:cNvPr>
          <p:cNvSpPr txBox="1"/>
          <p:nvPr/>
        </p:nvSpPr>
        <p:spPr>
          <a:xfrm>
            <a:off x="8371574" y="5224788"/>
            <a:ext cx="32576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err="1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Giảm</a:t>
            </a:r>
            <a:r>
              <a:rPr lang="en-US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b="1" err="1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kích</a:t>
            </a:r>
            <a:r>
              <a:rPr lang="en-US" b="1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b="1" err="1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thước</a:t>
            </a:r>
            <a:r>
              <a:rPr lang="en-US" b="1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-&gt; </a:t>
            </a:r>
            <a:r>
              <a:rPr lang="en-US" b="1" err="1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Nhanh</a:t>
            </a:r>
            <a:endParaRPr lang="en-US" b="1">
              <a:solidFill>
                <a:srgbClr val="FF0000"/>
              </a:solidFill>
              <a:latin typeface="Roboto" panose="02000000000000000000" pitchFamily="2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algn="ctr"/>
            <a:r>
              <a:rPr lang="en-US" err="1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Nhưng</a:t>
            </a:r>
            <a:r>
              <a:rPr lang="en-US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vẫn</a:t>
            </a:r>
            <a:r>
              <a:rPr lang="en-US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b="1" err="1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đảm</a:t>
            </a:r>
            <a:r>
              <a:rPr lang="en-US" b="1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b="1" err="1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bảo</a:t>
            </a:r>
            <a:r>
              <a:rPr lang="en-US" b="1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b="1" err="1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thông</a:t>
            </a:r>
            <a:r>
              <a:rPr lang="en-US" b="1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 tin</a:t>
            </a:r>
          </a:p>
        </p:txBody>
      </p:sp>
      <p:pic>
        <p:nvPicPr>
          <p:cNvPr id="8" name="Hình ảnh 7">
            <a:extLst>
              <a:ext uri="{FF2B5EF4-FFF2-40B4-BE49-F238E27FC236}">
                <a16:creationId xmlns:a16="http://schemas.microsoft.com/office/drawing/2014/main" id="{A7D93DCE-689C-4B76-8C6E-244B94FD06B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4801" y="1561704"/>
            <a:ext cx="4103675" cy="3528159"/>
          </a:xfrm>
          <a:prstGeom prst="rect">
            <a:avLst/>
          </a:prstGeom>
        </p:spPr>
      </p:pic>
      <p:pic>
        <p:nvPicPr>
          <p:cNvPr id="12" name="Hình ảnh 11">
            <a:extLst>
              <a:ext uri="{FF2B5EF4-FFF2-40B4-BE49-F238E27FC236}">
                <a16:creationId xmlns:a16="http://schemas.microsoft.com/office/drawing/2014/main" id="{18185DFF-B03A-4086-8BA6-15B2845EB1E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971280" y="2580099"/>
            <a:ext cx="2058212" cy="1977497"/>
          </a:xfrm>
          <a:prstGeom prst="rect">
            <a:avLst/>
          </a:prstGeom>
        </p:spPr>
      </p:pic>
      <p:sp>
        <p:nvSpPr>
          <p:cNvPr id="27" name="TextBox 2">
            <a:extLst>
              <a:ext uri="{FF2B5EF4-FFF2-40B4-BE49-F238E27FC236}">
                <a16:creationId xmlns:a16="http://schemas.microsoft.com/office/drawing/2014/main" id="{EDA68994-0225-4C4F-807F-C218319151B7}"/>
              </a:ext>
            </a:extLst>
          </p:cNvPr>
          <p:cNvSpPr txBox="1"/>
          <p:nvPr/>
        </p:nvSpPr>
        <p:spPr>
          <a:xfrm>
            <a:off x="529152" y="165054"/>
            <a:ext cx="527740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b="1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Mask R-CNN: </a:t>
            </a:r>
            <a:r>
              <a:rPr lang="en-US" sz="2600" b="1" err="1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Phát</a:t>
            </a:r>
            <a:r>
              <a:rPr lang="en-US" sz="2600" b="1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2600" b="1" err="1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sinh</a:t>
            </a:r>
            <a:r>
              <a:rPr lang="en-US" sz="2600" b="1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2600" b="1" err="1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ứng</a:t>
            </a:r>
            <a:r>
              <a:rPr lang="en-US" sz="2600" b="1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2600" b="1" err="1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viên</a:t>
            </a:r>
            <a:endParaRPr lang="en-US" sz="2600" b="1">
              <a:latin typeface="Roboto" panose="02000000000000000000" pitchFamily="2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28" name="TextBox 2">
            <a:extLst>
              <a:ext uri="{FF2B5EF4-FFF2-40B4-BE49-F238E27FC236}">
                <a16:creationId xmlns:a16="http://schemas.microsoft.com/office/drawing/2014/main" id="{60BEDC92-AEAE-4857-A993-6B8DB43F57A5}"/>
              </a:ext>
            </a:extLst>
          </p:cNvPr>
          <p:cNvSpPr txBox="1"/>
          <p:nvPr/>
        </p:nvSpPr>
        <p:spPr>
          <a:xfrm>
            <a:off x="9271556" y="1749102"/>
            <a:ext cx="1520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Feature map</a:t>
            </a:r>
          </a:p>
        </p:txBody>
      </p:sp>
      <p:sp>
        <p:nvSpPr>
          <p:cNvPr id="13" name="TextBox 2">
            <a:extLst>
              <a:ext uri="{FF2B5EF4-FFF2-40B4-BE49-F238E27FC236}">
                <a16:creationId xmlns:a16="http://schemas.microsoft.com/office/drawing/2014/main" id="{EEB5CFA6-B936-4327-8F66-DECC18CE34F2}"/>
              </a:ext>
            </a:extLst>
          </p:cNvPr>
          <p:cNvSpPr txBox="1"/>
          <p:nvPr/>
        </p:nvSpPr>
        <p:spPr>
          <a:xfrm>
            <a:off x="4955303" y="882504"/>
            <a:ext cx="228139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err="1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Mạng</a:t>
            </a:r>
            <a:r>
              <a:rPr lang="en-US" sz="2600" b="1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2600" b="1" err="1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học</a:t>
            </a:r>
            <a:r>
              <a:rPr lang="en-US" sz="2600" b="1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2600" b="1" err="1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sâu</a:t>
            </a:r>
            <a:endParaRPr lang="en-US" sz="2600" b="1">
              <a:latin typeface="Roboto" panose="02000000000000000000" pitchFamily="2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8243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Hộp Văn bản 8">
            <a:extLst>
              <a:ext uri="{FF2B5EF4-FFF2-40B4-BE49-F238E27FC236}">
                <a16:creationId xmlns:a16="http://schemas.microsoft.com/office/drawing/2014/main" id="{7738D4D4-90A6-43D2-A744-2F9B456B6350}"/>
              </a:ext>
            </a:extLst>
          </p:cNvPr>
          <p:cNvSpPr txBox="1"/>
          <p:nvPr/>
        </p:nvSpPr>
        <p:spPr>
          <a:xfrm>
            <a:off x="7279460" y="5213849"/>
            <a:ext cx="27291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k anchor box </a:t>
            </a:r>
          </a:p>
          <a:p>
            <a:pPr algn="ctr"/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(k = 9: 3: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tỷ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lệ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, 3: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kích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thước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)</a:t>
            </a:r>
          </a:p>
        </p:txBody>
      </p:sp>
      <p:pic>
        <p:nvPicPr>
          <p:cNvPr id="29" name="Hình ảnh 28">
            <a:extLst>
              <a:ext uri="{FF2B5EF4-FFF2-40B4-BE49-F238E27FC236}">
                <a16:creationId xmlns:a16="http://schemas.microsoft.com/office/drawing/2014/main" id="{B39FEC2B-5382-40F8-8DD0-64EC4D2247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1672" y="1747083"/>
            <a:ext cx="3096397" cy="2974968"/>
          </a:xfrm>
          <a:prstGeom prst="rect">
            <a:avLst/>
          </a:prstGeom>
        </p:spPr>
      </p:pic>
      <p:sp>
        <p:nvSpPr>
          <p:cNvPr id="2" name="Hình chữ nhật 1">
            <a:extLst>
              <a:ext uri="{FF2B5EF4-FFF2-40B4-BE49-F238E27FC236}">
                <a16:creationId xmlns:a16="http://schemas.microsoft.com/office/drawing/2014/main" id="{C7E34B00-43D9-48ED-B3F5-CED21C0859CB}"/>
              </a:ext>
            </a:extLst>
          </p:cNvPr>
          <p:cNvSpPr/>
          <p:nvPr/>
        </p:nvSpPr>
        <p:spPr>
          <a:xfrm>
            <a:off x="3618177" y="3205159"/>
            <a:ext cx="234844" cy="23180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1" name="Nhóm 50">
            <a:extLst>
              <a:ext uri="{FF2B5EF4-FFF2-40B4-BE49-F238E27FC236}">
                <a16:creationId xmlns:a16="http://schemas.microsoft.com/office/drawing/2014/main" id="{6D84F69E-B2F2-4FB4-A27E-D0461006AE68}"/>
              </a:ext>
            </a:extLst>
          </p:cNvPr>
          <p:cNvGrpSpPr/>
          <p:nvPr/>
        </p:nvGrpSpPr>
        <p:grpSpPr>
          <a:xfrm>
            <a:off x="4695410" y="3470840"/>
            <a:ext cx="2457203" cy="2457203"/>
            <a:chOff x="4520543" y="3227260"/>
            <a:chExt cx="2952510" cy="295251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21" name="Viết tay 20">
                  <a:extLst>
                    <a:ext uri="{FF2B5EF4-FFF2-40B4-BE49-F238E27FC236}">
                      <a16:creationId xmlns:a16="http://schemas.microsoft.com/office/drawing/2014/main" id="{759D04CB-9BCF-42BD-85E8-F0E01CE200F3}"/>
                    </a:ext>
                  </a:extLst>
                </p14:cNvPr>
                <p14:cNvContentPartPr/>
                <p14:nvPr/>
              </p14:nvContentPartPr>
              <p14:xfrm>
                <a:off x="4996244" y="3348304"/>
                <a:ext cx="45719" cy="45719"/>
              </p14:xfrm>
            </p:contentPart>
          </mc:Choice>
          <mc:Fallback xmlns="">
            <p:pic>
              <p:nvPicPr>
                <p:cNvPr id="21" name="Viết tay 20">
                  <a:extLst>
                    <a:ext uri="{FF2B5EF4-FFF2-40B4-BE49-F238E27FC236}">
                      <a16:creationId xmlns:a16="http://schemas.microsoft.com/office/drawing/2014/main" id="{759D04CB-9BCF-42BD-85E8-F0E01CE200F3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853269" y="2205329"/>
                  <a:ext cx="2285950" cy="22859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37" name="Viết tay 36">
                  <a:extLst>
                    <a:ext uri="{FF2B5EF4-FFF2-40B4-BE49-F238E27FC236}">
                      <a16:creationId xmlns:a16="http://schemas.microsoft.com/office/drawing/2014/main" id="{31CB1C70-B643-423A-B000-209FCAA510CF}"/>
                    </a:ext>
                  </a:extLst>
                </p14:cNvPr>
                <p14:cNvContentPartPr/>
                <p14:nvPr/>
              </p14:nvContentPartPr>
              <p14:xfrm>
                <a:off x="7120320" y="5174801"/>
                <a:ext cx="45719" cy="45719"/>
              </p14:xfrm>
            </p:contentPart>
          </mc:Choice>
          <mc:Fallback xmlns="">
            <p:pic>
              <p:nvPicPr>
                <p:cNvPr id="37" name="Viết tay 36">
                  <a:extLst>
                    <a:ext uri="{FF2B5EF4-FFF2-40B4-BE49-F238E27FC236}">
                      <a16:creationId xmlns:a16="http://schemas.microsoft.com/office/drawing/2014/main" id="{31CB1C70-B643-423A-B000-209FCAA510CF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977345" y="4031826"/>
                  <a:ext cx="2285950" cy="228595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1" name="Nhóm 10">
              <a:extLst>
                <a:ext uri="{FF2B5EF4-FFF2-40B4-BE49-F238E27FC236}">
                  <a16:creationId xmlns:a16="http://schemas.microsoft.com/office/drawing/2014/main" id="{557AA9CE-3365-4950-BAFE-2B7E1F8FB141}"/>
                </a:ext>
              </a:extLst>
            </p:cNvPr>
            <p:cNvGrpSpPr/>
            <p:nvPr/>
          </p:nvGrpSpPr>
          <p:grpSpPr>
            <a:xfrm>
              <a:off x="5332491" y="4039208"/>
              <a:ext cx="1328614" cy="1328614"/>
              <a:chOff x="4781143" y="3279002"/>
              <a:chExt cx="1783452" cy="1783452"/>
            </a:xfrm>
          </p:grpSpPr>
          <p:sp>
            <p:nvSpPr>
              <p:cNvPr id="10" name="Hình chữ nhật 9">
                <a:extLst>
                  <a:ext uri="{FF2B5EF4-FFF2-40B4-BE49-F238E27FC236}">
                    <a16:creationId xmlns:a16="http://schemas.microsoft.com/office/drawing/2014/main" id="{22CF4C64-9415-490F-A93B-5C6CC9879A8E}"/>
                  </a:ext>
                </a:extLst>
              </p:cNvPr>
              <p:cNvSpPr/>
              <p:nvPr/>
            </p:nvSpPr>
            <p:spPr>
              <a:xfrm>
                <a:off x="4781143" y="3769456"/>
                <a:ext cx="1783452" cy="802544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Hình chữ nhật 30">
                <a:extLst>
                  <a:ext uri="{FF2B5EF4-FFF2-40B4-BE49-F238E27FC236}">
                    <a16:creationId xmlns:a16="http://schemas.microsoft.com/office/drawing/2014/main" id="{6F06F726-41D1-4951-AADF-453A431278F6}"/>
                  </a:ext>
                </a:extLst>
              </p:cNvPr>
              <p:cNvSpPr/>
              <p:nvPr/>
            </p:nvSpPr>
            <p:spPr>
              <a:xfrm rot="16200000">
                <a:off x="4781143" y="3769456"/>
                <a:ext cx="1783452" cy="802544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Hình chữ nhật 31">
                <a:extLst>
                  <a:ext uri="{FF2B5EF4-FFF2-40B4-BE49-F238E27FC236}">
                    <a16:creationId xmlns:a16="http://schemas.microsoft.com/office/drawing/2014/main" id="{3B0F9285-59BB-414A-BA88-E15E12537D46}"/>
                  </a:ext>
                </a:extLst>
              </p:cNvPr>
              <p:cNvSpPr/>
              <p:nvPr/>
            </p:nvSpPr>
            <p:spPr>
              <a:xfrm rot="16200000">
                <a:off x="5001436" y="3507913"/>
                <a:ext cx="1319392" cy="131678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3" name="Nhóm 32">
              <a:extLst>
                <a:ext uri="{FF2B5EF4-FFF2-40B4-BE49-F238E27FC236}">
                  <a16:creationId xmlns:a16="http://schemas.microsoft.com/office/drawing/2014/main" id="{B3A2F59C-1873-49DF-B036-177EFF1E70EA}"/>
                </a:ext>
              </a:extLst>
            </p:cNvPr>
            <p:cNvGrpSpPr/>
            <p:nvPr/>
          </p:nvGrpSpPr>
          <p:grpSpPr>
            <a:xfrm>
              <a:off x="4520543" y="3227260"/>
              <a:ext cx="2952510" cy="2952510"/>
              <a:chOff x="4781143" y="3279002"/>
              <a:chExt cx="1783452" cy="1783452"/>
            </a:xfrm>
          </p:grpSpPr>
          <p:sp>
            <p:nvSpPr>
              <p:cNvPr id="34" name="Hình chữ nhật 33">
                <a:extLst>
                  <a:ext uri="{FF2B5EF4-FFF2-40B4-BE49-F238E27FC236}">
                    <a16:creationId xmlns:a16="http://schemas.microsoft.com/office/drawing/2014/main" id="{C3C21F37-F5CC-4A3D-8650-6AD46FEA4478}"/>
                  </a:ext>
                </a:extLst>
              </p:cNvPr>
              <p:cNvSpPr/>
              <p:nvPr/>
            </p:nvSpPr>
            <p:spPr>
              <a:xfrm>
                <a:off x="4781143" y="3769456"/>
                <a:ext cx="1783452" cy="802544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Hình chữ nhật 34">
                <a:extLst>
                  <a:ext uri="{FF2B5EF4-FFF2-40B4-BE49-F238E27FC236}">
                    <a16:creationId xmlns:a16="http://schemas.microsoft.com/office/drawing/2014/main" id="{D701C175-EE28-4599-A042-DD9AA11634BD}"/>
                  </a:ext>
                </a:extLst>
              </p:cNvPr>
              <p:cNvSpPr/>
              <p:nvPr/>
            </p:nvSpPr>
            <p:spPr>
              <a:xfrm rot="16200000">
                <a:off x="4781143" y="3769456"/>
                <a:ext cx="1783452" cy="802544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Hình chữ nhật 35">
                <a:extLst>
                  <a:ext uri="{FF2B5EF4-FFF2-40B4-BE49-F238E27FC236}">
                    <a16:creationId xmlns:a16="http://schemas.microsoft.com/office/drawing/2014/main" id="{292AF03E-23BB-455D-A2CA-F3C27DAE41F1}"/>
                  </a:ext>
                </a:extLst>
              </p:cNvPr>
              <p:cNvSpPr/>
              <p:nvPr/>
            </p:nvSpPr>
            <p:spPr>
              <a:xfrm rot="16200000">
                <a:off x="5001436" y="3507913"/>
                <a:ext cx="1319392" cy="131678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8" name="Nhóm 37">
              <a:extLst>
                <a:ext uri="{FF2B5EF4-FFF2-40B4-BE49-F238E27FC236}">
                  <a16:creationId xmlns:a16="http://schemas.microsoft.com/office/drawing/2014/main" id="{758CA794-6AE1-422D-86E7-0EB872558DBA}"/>
                </a:ext>
              </a:extLst>
            </p:cNvPr>
            <p:cNvGrpSpPr/>
            <p:nvPr/>
          </p:nvGrpSpPr>
          <p:grpSpPr>
            <a:xfrm>
              <a:off x="5697863" y="4416242"/>
              <a:ext cx="597870" cy="579049"/>
              <a:chOff x="4781143" y="3279002"/>
              <a:chExt cx="1783452" cy="1783452"/>
            </a:xfrm>
          </p:grpSpPr>
          <p:sp>
            <p:nvSpPr>
              <p:cNvPr id="39" name="Hình chữ nhật 38">
                <a:extLst>
                  <a:ext uri="{FF2B5EF4-FFF2-40B4-BE49-F238E27FC236}">
                    <a16:creationId xmlns:a16="http://schemas.microsoft.com/office/drawing/2014/main" id="{16FE80F7-0B46-41C4-A57D-67712D725412}"/>
                  </a:ext>
                </a:extLst>
              </p:cNvPr>
              <p:cNvSpPr/>
              <p:nvPr/>
            </p:nvSpPr>
            <p:spPr>
              <a:xfrm>
                <a:off x="4781143" y="3769456"/>
                <a:ext cx="1783452" cy="802544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Hình chữ nhật 39">
                <a:extLst>
                  <a:ext uri="{FF2B5EF4-FFF2-40B4-BE49-F238E27FC236}">
                    <a16:creationId xmlns:a16="http://schemas.microsoft.com/office/drawing/2014/main" id="{20202269-9526-4121-BD65-50664960B721}"/>
                  </a:ext>
                </a:extLst>
              </p:cNvPr>
              <p:cNvSpPr/>
              <p:nvPr/>
            </p:nvSpPr>
            <p:spPr>
              <a:xfrm rot="16200000">
                <a:off x="4781143" y="3769456"/>
                <a:ext cx="1783452" cy="802544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Hình chữ nhật 40">
                <a:extLst>
                  <a:ext uri="{FF2B5EF4-FFF2-40B4-BE49-F238E27FC236}">
                    <a16:creationId xmlns:a16="http://schemas.microsoft.com/office/drawing/2014/main" id="{56E43802-883B-423A-A736-42F33087E9AA}"/>
                  </a:ext>
                </a:extLst>
              </p:cNvPr>
              <p:cNvSpPr/>
              <p:nvPr/>
            </p:nvSpPr>
            <p:spPr>
              <a:xfrm rot="16200000">
                <a:off x="5001436" y="3507913"/>
                <a:ext cx="1319392" cy="131678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cxnSp>
        <p:nvCxnSpPr>
          <p:cNvPr id="18" name="Đường nối Thẳng 17">
            <a:extLst>
              <a:ext uri="{FF2B5EF4-FFF2-40B4-BE49-F238E27FC236}">
                <a16:creationId xmlns:a16="http://schemas.microsoft.com/office/drawing/2014/main" id="{9DC6D82B-9E6C-436E-85DE-4F82ADC9BDCA}"/>
              </a:ext>
            </a:extLst>
          </p:cNvPr>
          <p:cNvCxnSpPr>
            <a:cxnSpLocks/>
            <a:stCxn id="2" idx="2"/>
          </p:cNvCxnSpPr>
          <p:nvPr/>
        </p:nvCxnSpPr>
        <p:spPr>
          <a:xfrm>
            <a:off x="3735599" y="3436962"/>
            <a:ext cx="959812" cy="1827876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3" name="Đường nối Thẳng 42">
            <a:extLst>
              <a:ext uri="{FF2B5EF4-FFF2-40B4-BE49-F238E27FC236}">
                <a16:creationId xmlns:a16="http://schemas.microsoft.com/office/drawing/2014/main" id="{814392D4-1A7B-4F8D-84EA-CCB361389544}"/>
              </a:ext>
            </a:extLst>
          </p:cNvPr>
          <p:cNvCxnSpPr>
            <a:cxnSpLocks/>
          </p:cNvCxnSpPr>
          <p:nvPr/>
        </p:nvCxnSpPr>
        <p:spPr>
          <a:xfrm>
            <a:off x="3859093" y="3436962"/>
            <a:ext cx="2955864" cy="2165299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6" name="Đường nối Thẳng 45">
            <a:extLst>
              <a:ext uri="{FF2B5EF4-FFF2-40B4-BE49-F238E27FC236}">
                <a16:creationId xmlns:a16="http://schemas.microsoft.com/office/drawing/2014/main" id="{B36D3DB2-89D5-4C4D-9BCD-46113EAF6CFC}"/>
              </a:ext>
            </a:extLst>
          </p:cNvPr>
          <p:cNvCxnSpPr>
            <a:cxnSpLocks/>
            <a:stCxn id="2" idx="3"/>
            <a:endCxn id="36" idx="3"/>
          </p:cNvCxnSpPr>
          <p:nvPr/>
        </p:nvCxnSpPr>
        <p:spPr>
          <a:xfrm>
            <a:off x="3853021" y="3321060"/>
            <a:ext cx="2054820" cy="463370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6" name="Hình chữ nhật 55">
            <a:extLst>
              <a:ext uri="{FF2B5EF4-FFF2-40B4-BE49-F238E27FC236}">
                <a16:creationId xmlns:a16="http://schemas.microsoft.com/office/drawing/2014/main" id="{C3F059EE-3081-4444-97BD-09C9DCF826D3}"/>
              </a:ext>
            </a:extLst>
          </p:cNvPr>
          <p:cNvSpPr/>
          <p:nvPr/>
        </p:nvSpPr>
        <p:spPr>
          <a:xfrm>
            <a:off x="4984378" y="2357343"/>
            <a:ext cx="1340555" cy="47512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CNN</a:t>
            </a:r>
          </a:p>
        </p:txBody>
      </p:sp>
      <p:sp>
        <p:nvSpPr>
          <p:cNvPr id="57" name="Mũi tên: Xuống 56">
            <a:extLst>
              <a:ext uri="{FF2B5EF4-FFF2-40B4-BE49-F238E27FC236}">
                <a16:creationId xmlns:a16="http://schemas.microsoft.com/office/drawing/2014/main" id="{CD235AF8-F120-43FB-B4A8-E9E66E0BAB9E}"/>
              </a:ext>
            </a:extLst>
          </p:cNvPr>
          <p:cNvSpPr/>
          <p:nvPr/>
        </p:nvSpPr>
        <p:spPr>
          <a:xfrm rot="14975991">
            <a:off x="4377247" y="2625349"/>
            <a:ext cx="287949" cy="5955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Mũi tên: Xuống 57">
            <a:extLst>
              <a:ext uri="{FF2B5EF4-FFF2-40B4-BE49-F238E27FC236}">
                <a16:creationId xmlns:a16="http://schemas.microsoft.com/office/drawing/2014/main" id="{3B502C7E-CB8C-4D18-B7EE-710BB10299C5}"/>
              </a:ext>
            </a:extLst>
          </p:cNvPr>
          <p:cNvSpPr/>
          <p:nvPr/>
        </p:nvSpPr>
        <p:spPr>
          <a:xfrm rot="15427677">
            <a:off x="6655245" y="1989192"/>
            <a:ext cx="287949" cy="5955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Mũi tên: Xuống 58">
            <a:extLst>
              <a:ext uri="{FF2B5EF4-FFF2-40B4-BE49-F238E27FC236}">
                <a16:creationId xmlns:a16="http://schemas.microsoft.com/office/drawing/2014/main" id="{F3D1397E-F39A-4002-9A3E-B8E7D88CDA4B}"/>
              </a:ext>
            </a:extLst>
          </p:cNvPr>
          <p:cNvSpPr/>
          <p:nvPr/>
        </p:nvSpPr>
        <p:spPr>
          <a:xfrm rot="17379266">
            <a:off x="6628809" y="2733865"/>
            <a:ext cx="287949" cy="5955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Hình chữ nhật 60">
            <a:extLst>
              <a:ext uri="{FF2B5EF4-FFF2-40B4-BE49-F238E27FC236}">
                <a16:creationId xmlns:a16="http://schemas.microsoft.com/office/drawing/2014/main" id="{7EA2A4B5-1044-43CF-8575-96F0A1E2DE29}"/>
              </a:ext>
            </a:extLst>
          </p:cNvPr>
          <p:cNvSpPr/>
          <p:nvPr/>
        </p:nvSpPr>
        <p:spPr>
          <a:xfrm>
            <a:off x="7251849" y="2928644"/>
            <a:ext cx="1103181" cy="553031"/>
          </a:xfrm>
          <a:prstGeom prst="rect">
            <a:avLst/>
          </a:prstGeom>
          <a:solidFill>
            <a:srgbClr val="EE7D2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4k</a:t>
            </a:r>
            <a:r>
              <a:rPr lang="en-US" sz="14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 </a:t>
            </a:r>
          </a:p>
          <a:p>
            <a:pPr algn="ctr"/>
            <a:r>
              <a:rPr lang="en-US" sz="14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box delta</a:t>
            </a:r>
          </a:p>
        </p:txBody>
      </p:sp>
      <p:sp>
        <p:nvSpPr>
          <p:cNvPr id="62" name="Hình chữ nhật 61">
            <a:extLst>
              <a:ext uri="{FF2B5EF4-FFF2-40B4-BE49-F238E27FC236}">
                <a16:creationId xmlns:a16="http://schemas.microsoft.com/office/drawing/2014/main" id="{92CD82B7-7498-4119-BC52-85D98B277BDB}"/>
              </a:ext>
            </a:extLst>
          </p:cNvPr>
          <p:cNvSpPr/>
          <p:nvPr/>
        </p:nvSpPr>
        <p:spPr>
          <a:xfrm>
            <a:off x="7269647" y="1747083"/>
            <a:ext cx="1103181" cy="553031"/>
          </a:xfrm>
          <a:prstGeom prst="rect">
            <a:avLst/>
          </a:prstGeom>
          <a:solidFill>
            <a:srgbClr val="EE7D2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2k</a:t>
            </a:r>
            <a:r>
              <a:rPr lang="en-US" sz="14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 score</a:t>
            </a:r>
          </a:p>
        </p:txBody>
      </p:sp>
      <p:sp>
        <p:nvSpPr>
          <p:cNvPr id="63" name="TextBox 2">
            <a:extLst>
              <a:ext uri="{FF2B5EF4-FFF2-40B4-BE49-F238E27FC236}">
                <a16:creationId xmlns:a16="http://schemas.microsoft.com/office/drawing/2014/main" id="{8F577AA6-6347-49EE-8B5F-AF3F44E48559}"/>
              </a:ext>
            </a:extLst>
          </p:cNvPr>
          <p:cNvSpPr txBox="1"/>
          <p:nvPr/>
        </p:nvSpPr>
        <p:spPr>
          <a:xfrm>
            <a:off x="529152" y="165054"/>
            <a:ext cx="527740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b="1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Mask R-CNN: </a:t>
            </a:r>
            <a:r>
              <a:rPr lang="en-US" sz="2600" b="1" err="1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Phát</a:t>
            </a:r>
            <a:r>
              <a:rPr lang="en-US" sz="2600" b="1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2600" b="1" err="1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sinh</a:t>
            </a:r>
            <a:r>
              <a:rPr lang="en-US" sz="2600" b="1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2600" b="1" err="1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ứng</a:t>
            </a:r>
            <a:r>
              <a:rPr lang="en-US" sz="2600" b="1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2600" b="1" err="1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viên</a:t>
            </a:r>
            <a:endParaRPr lang="en-US" sz="2600" b="1">
              <a:latin typeface="Roboto" panose="02000000000000000000" pitchFamily="2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28" name="TextBox 2">
            <a:extLst>
              <a:ext uri="{FF2B5EF4-FFF2-40B4-BE49-F238E27FC236}">
                <a16:creationId xmlns:a16="http://schemas.microsoft.com/office/drawing/2014/main" id="{19A22F91-776D-46A5-8032-ED0BBB026D00}"/>
              </a:ext>
            </a:extLst>
          </p:cNvPr>
          <p:cNvSpPr txBox="1"/>
          <p:nvPr/>
        </p:nvSpPr>
        <p:spPr>
          <a:xfrm>
            <a:off x="4955303" y="882504"/>
            <a:ext cx="228139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 err="1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Mạng</a:t>
            </a:r>
            <a:r>
              <a:rPr lang="en-US" sz="2600" b="1" dirty="0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2600" b="1" dirty="0" err="1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học</a:t>
            </a:r>
            <a:r>
              <a:rPr lang="en-US" sz="2600" b="1" dirty="0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2600" b="1" dirty="0" err="1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sâu</a:t>
            </a:r>
            <a:endParaRPr lang="en-US" sz="2600" b="1" dirty="0">
              <a:latin typeface="Roboto" panose="02000000000000000000" pitchFamily="2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5" name="TextBox 2">
            <a:extLst>
              <a:ext uri="{FF2B5EF4-FFF2-40B4-BE49-F238E27FC236}">
                <a16:creationId xmlns:a16="http://schemas.microsoft.com/office/drawing/2014/main" id="{8FFD6CB8-91DE-4321-AE08-FFEEFE157C6F}"/>
              </a:ext>
            </a:extLst>
          </p:cNvPr>
          <p:cNvSpPr txBox="1"/>
          <p:nvPr/>
        </p:nvSpPr>
        <p:spPr>
          <a:xfrm>
            <a:off x="7645767" y="5856831"/>
            <a:ext cx="21852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err="1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Không</a:t>
            </a:r>
            <a:r>
              <a:rPr lang="en-US" sz="1600" b="1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1600" b="1" dirty="0" err="1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bỏ</a:t>
            </a:r>
            <a:r>
              <a:rPr lang="en-US" sz="1600" b="1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 qua </a:t>
            </a:r>
            <a:r>
              <a:rPr lang="en-US" sz="1600" b="1" dirty="0" err="1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vật</a:t>
            </a:r>
            <a:r>
              <a:rPr lang="en-US" sz="1600" b="1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1600" b="1" dirty="0" err="1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nhỏ</a:t>
            </a:r>
            <a:endParaRPr lang="en-US" sz="1600" b="1" dirty="0">
              <a:solidFill>
                <a:srgbClr val="FF0000"/>
              </a:solidFill>
              <a:latin typeface="Roboto" panose="02000000000000000000" pitchFamily="2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30" name="Mũi tên: Xuống 129">
            <a:extLst>
              <a:ext uri="{FF2B5EF4-FFF2-40B4-BE49-F238E27FC236}">
                <a16:creationId xmlns:a16="http://schemas.microsoft.com/office/drawing/2014/main" id="{A01C8C74-97CD-452C-90BA-18DD265B2CD4}"/>
              </a:ext>
            </a:extLst>
          </p:cNvPr>
          <p:cNvSpPr/>
          <p:nvPr/>
        </p:nvSpPr>
        <p:spPr>
          <a:xfrm rot="16200000">
            <a:off x="7299945" y="5817534"/>
            <a:ext cx="198914" cy="41137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Mũi tên: Xuống 130">
            <a:extLst>
              <a:ext uri="{FF2B5EF4-FFF2-40B4-BE49-F238E27FC236}">
                <a16:creationId xmlns:a16="http://schemas.microsoft.com/office/drawing/2014/main" id="{39753A7F-47D3-44C2-A8CE-0C27AB8CEA51}"/>
              </a:ext>
            </a:extLst>
          </p:cNvPr>
          <p:cNvSpPr/>
          <p:nvPr/>
        </p:nvSpPr>
        <p:spPr>
          <a:xfrm rot="18329949">
            <a:off x="8906737" y="1931664"/>
            <a:ext cx="224982" cy="114557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Mũi tên: Xuống 131">
            <a:extLst>
              <a:ext uri="{FF2B5EF4-FFF2-40B4-BE49-F238E27FC236}">
                <a16:creationId xmlns:a16="http://schemas.microsoft.com/office/drawing/2014/main" id="{E9029EF7-9CE8-4D55-A81E-B0A35D62960A}"/>
              </a:ext>
            </a:extLst>
          </p:cNvPr>
          <p:cNvSpPr/>
          <p:nvPr/>
        </p:nvSpPr>
        <p:spPr>
          <a:xfrm rot="14612560">
            <a:off x="8277575" y="3001421"/>
            <a:ext cx="190506" cy="241316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Mũi tên: Xuống 132">
            <a:extLst>
              <a:ext uri="{FF2B5EF4-FFF2-40B4-BE49-F238E27FC236}">
                <a16:creationId xmlns:a16="http://schemas.microsoft.com/office/drawing/2014/main" id="{8BD4961F-7C95-4F3F-A240-88F26046C2B8}"/>
              </a:ext>
            </a:extLst>
          </p:cNvPr>
          <p:cNvSpPr/>
          <p:nvPr/>
        </p:nvSpPr>
        <p:spPr>
          <a:xfrm rot="16200000">
            <a:off x="8900525" y="2801360"/>
            <a:ext cx="185254" cy="85414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Hình chữ nhật 133">
            <a:extLst>
              <a:ext uri="{FF2B5EF4-FFF2-40B4-BE49-F238E27FC236}">
                <a16:creationId xmlns:a16="http://schemas.microsoft.com/office/drawing/2014/main" id="{A4BD54C5-4C13-432B-9C6F-4D45C0DBB357}"/>
              </a:ext>
            </a:extLst>
          </p:cNvPr>
          <p:cNvSpPr/>
          <p:nvPr/>
        </p:nvSpPr>
        <p:spPr>
          <a:xfrm>
            <a:off x="9830981" y="2765970"/>
            <a:ext cx="1695936" cy="878377"/>
          </a:xfrm>
          <a:prstGeom prst="rect">
            <a:avLst/>
          </a:prstGeom>
          <a:solidFill>
            <a:srgbClr val="EE7D2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Bounding box </a:t>
            </a:r>
            <a:r>
              <a:rPr lang="en-US" b="1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ứng</a:t>
            </a:r>
            <a:r>
              <a:rPr lang="en-US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b="1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viên</a:t>
            </a:r>
            <a:endParaRPr lang="en-US" b="1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Calibri" panose="020F0502020204030204" pitchFamily="34" charset="0"/>
            </a:endParaRPr>
          </a:p>
        </p:txBody>
      </p:sp>
      <p:sp>
        <p:nvSpPr>
          <p:cNvPr id="44" name="Hộp Văn bản 43">
            <a:extLst>
              <a:ext uri="{FF2B5EF4-FFF2-40B4-BE49-F238E27FC236}">
                <a16:creationId xmlns:a16="http://schemas.microsoft.com/office/drawing/2014/main" id="{A7509204-B716-48CC-9E88-C1186A9911D9}"/>
              </a:ext>
            </a:extLst>
          </p:cNvPr>
          <p:cNvSpPr txBox="1"/>
          <p:nvPr/>
        </p:nvSpPr>
        <p:spPr>
          <a:xfrm>
            <a:off x="7846635" y="1304948"/>
            <a:ext cx="17834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Có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chứa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cá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thể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223871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extBox 2">
            <a:extLst>
              <a:ext uri="{FF2B5EF4-FFF2-40B4-BE49-F238E27FC236}">
                <a16:creationId xmlns:a16="http://schemas.microsoft.com/office/drawing/2014/main" id="{8F577AA6-6347-49EE-8B5F-AF3F44E48559}"/>
              </a:ext>
            </a:extLst>
          </p:cNvPr>
          <p:cNvSpPr txBox="1"/>
          <p:nvPr/>
        </p:nvSpPr>
        <p:spPr>
          <a:xfrm>
            <a:off x="529152" y="165054"/>
            <a:ext cx="527740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b="1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Mask R-CNN: </a:t>
            </a:r>
            <a:r>
              <a:rPr lang="en-US" sz="2600" b="1" err="1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Phát</a:t>
            </a:r>
            <a:r>
              <a:rPr lang="en-US" sz="2600" b="1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2600" b="1" err="1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sinh</a:t>
            </a:r>
            <a:r>
              <a:rPr lang="en-US" sz="2600" b="1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2600" b="1" err="1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ứng</a:t>
            </a:r>
            <a:r>
              <a:rPr lang="en-US" sz="2600" b="1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2600" b="1" err="1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viên</a:t>
            </a:r>
            <a:endParaRPr lang="en-US" sz="2600" b="1">
              <a:latin typeface="Roboto" panose="02000000000000000000" pitchFamily="2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28" name="TextBox 2">
            <a:extLst>
              <a:ext uri="{FF2B5EF4-FFF2-40B4-BE49-F238E27FC236}">
                <a16:creationId xmlns:a16="http://schemas.microsoft.com/office/drawing/2014/main" id="{19A22F91-776D-46A5-8032-ED0BBB026D00}"/>
              </a:ext>
            </a:extLst>
          </p:cNvPr>
          <p:cNvSpPr txBox="1"/>
          <p:nvPr/>
        </p:nvSpPr>
        <p:spPr>
          <a:xfrm>
            <a:off x="4955303" y="882504"/>
            <a:ext cx="228139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err="1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Mạng</a:t>
            </a:r>
            <a:r>
              <a:rPr lang="en-US" sz="2600" b="1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2600" b="1" err="1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học</a:t>
            </a:r>
            <a:r>
              <a:rPr lang="en-US" sz="2600" b="1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2600" b="1" err="1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sâu</a:t>
            </a:r>
            <a:endParaRPr lang="en-US" sz="2600" b="1">
              <a:latin typeface="Roboto" panose="02000000000000000000" pitchFamily="2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42" name="TextBox 2">
            <a:extLst>
              <a:ext uri="{FF2B5EF4-FFF2-40B4-BE49-F238E27FC236}">
                <a16:creationId xmlns:a16="http://schemas.microsoft.com/office/drawing/2014/main" id="{0D8B003B-10E1-4EA3-83B5-A4A8D141D04A}"/>
              </a:ext>
            </a:extLst>
          </p:cNvPr>
          <p:cNvSpPr txBox="1"/>
          <p:nvPr/>
        </p:nvSpPr>
        <p:spPr>
          <a:xfrm>
            <a:off x="708422" y="1532744"/>
            <a:ext cx="325397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Score loss function:</a:t>
            </a:r>
          </a:p>
        </p:txBody>
      </p:sp>
      <p:sp>
        <p:nvSpPr>
          <p:cNvPr id="47" name="TextBox 2">
            <a:extLst>
              <a:ext uri="{FF2B5EF4-FFF2-40B4-BE49-F238E27FC236}">
                <a16:creationId xmlns:a16="http://schemas.microsoft.com/office/drawing/2014/main" id="{53C33E81-9564-4BA1-A4F4-65D5600A081F}"/>
              </a:ext>
            </a:extLst>
          </p:cNvPr>
          <p:cNvSpPr txBox="1"/>
          <p:nvPr/>
        </p:nvSpPr>
        <p:spPr>
          <a:xfrm>
            <a:off x="1102776" y="4789131"/>
            <a:ext cx="815552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k: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số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 anchor box.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gt_scores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: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nếu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 anchor box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thứ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i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có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IoU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với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bất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kỳ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groundtruth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bbox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 &gt; 0.7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thì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gt_scores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[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i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] = 1,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ngược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lại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gt_scores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[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i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] = 0.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scores: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kết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quả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dự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đoán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 (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thuộc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 [0, 1]). (anchor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thứ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i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có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xác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suất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 scores[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2i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-1]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chứa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cá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thể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và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 scores[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2i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]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không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chứa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cá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thể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 -&gt;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chọn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kết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quả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lớn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hơn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)  </a:t>
            </a:r>
          </a:p>
        </p:txBody>
      </p:sp>
      <p:sp>
        <p:nvSpPr>
          <p:cNvPr id="11" name="Hình chữ nhật 10">
            <a:extLst>
              <a:ext uri="{FF2B5EF4-FFF2-40B4-BE49-F238E27FC236}">
                <a16:creationId xmlns:a16="http://schemas.microsoft.com/office/drawing/2014/main" id="{90762515-D38B-42F4-96CA-7B6DB59DB8DF}"/>
              </a:ext>
            </a:extLst>
          </p:cNvPr>
          <p:cNvSpPr/>
          <p:nvPr/>
        </p:nvSpPr>
        <p:spPr>
          <a:xfrm>
            <a:off x="1600199" y="3884256"/>
            <a:ext cx="814388" cy="3333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Hình ảnh 13">
            <a:extLst>
              <a:ext uri="{FF2B5EF4-FFF2-40B4-BE49-F238E27FC236}">
                <a16:creationId xmlns:a16="http://schemas.microsoft.com/office/drawing/2014/main" id="{48CC7A66-EB1F-493A-B5D2-8753A792DE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422" y="2354640"/>
            <a:ext cx="4425553" cy="700941"/>
          </a:xfrm>
          <a:prstGeom prst="rect">
            <a:avLst/>
          </a:prstGeom>
        </p:spPr>
      </p:pic>
      <p:pic>
        <p:nvPicPr>
          <p:cNvPr id="16" name="Hình ảnh 15">
            <a:extLst>
              <a:ext uri="{FF2B5EF4-FFF2-40B4-BE49-F238E27FC236}">
                <a16:creationId xmlns:a16="http://schemas.microsoft.com/office/drawing/2014/main" id="{60E3175E-BC64-4296-9E4D-656D64C3FC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3179406"/>
            <a:ext cx="9683306" cy="1167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243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Hình ảnh 9">
            <a:extLst>
              <a:ext uri="{FF2B5EF4-FFF2-40B4-BE49-F238E27FC236}">
                <a16:creationId xmlns:a16="http://schemas.microsoft.com/office/drawing/2014/main" id="{2F179F08-9B57-4E7B-88DA-417AF8221F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421" y="2212094"/>
            <a:ext cx="8739985" cy="1043768"/>
          </a:xfrm>
          <a:prstGeom prst="rect">
            <a:avLst/>
          </a:prstGeom>
        </p:spPr>
      </p:pic>
      <p:sp>
        <p:nvSpPr>
          <p:cNvPr id="63" name="TextBox 2">
            <a:extLst>
              <a:ext uri="{FF2B5EF4-FFF2-40B4-BE49-F238E27FC236}">
                <a16:creationId xmlns:a16="http://schemas.microsoft.com/office/drawing/2014/main" id="{8F577AA6-6347-49EE-8B5F-AF3F44E48559}"/>
              </a:ext>
            </a:extLst>
          </p:cNvPr>
          <p:cNvSpPr txBox="1"/>
          <p:nvPr/>
        </p:nvSpPr>
        <p:spPr>
          <a:xfrm>
            <a:off x="529152" y="165054"/>
            <a:ext cx="527740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b="1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Mask R-CNN: </a:t>
            </a:r>
            <a:r>
              <a:rPr lang="en-US" sz="2600" b="1" err="1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Phát</a:t>
            </a:r>
            <a:r>
              <a:rPr lang="en-US" sz="2600" b="1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2600" b="1" err="1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sinh</a:t>
            </a:r>
            <a:r>
              <a:rPr lang="en-US" sz="2600" b="1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2600" b="1" err="1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ứng</a:t>
            </a:r>
            <a:r>
              <a:rPr lang="en-US" sz="2600" b="1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2600" b="1" err="1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viên</a:t>
            </a:r>
            <a:endParaRPr lang="en-US" sz="2600" b="1">
              <a:latin typeface="Roboto" panose="02000000000000000000" pitchFamily="2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28" name="TextBox 2">
            <a:extLst>
              <a:ext uri="{FF2B5EF4-FFF2-40B4-BE49-F238E27FC236}">
                <a16:creationId xmlns:a16="http://schemas.microsoft.com/office/drawing/2014/main" id="{19A22F91-776D-46A5-8032-ED0BBB026D00}"/>
              </a:ext>
            </a:extLst>
          </p:cNvPr>
          <p:cNvSpPr txBox="1"/>
          <p:nvPr/>
        </p:nvSpPr>
        <p:spPr>
          <a:xfrm>
            <a:off x="4955303" y="882504"/>
            <a:ext cx="228139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err="1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Mạng</a:t>
            </a:r>
            <a:r>
              <a:rPr lang="en-US" sz="2600" b="1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2600" b="1" err="1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học</a:t>
            </a:r>
            <a:r>
              <a:rPr lang="en-US" sz="2600" b="1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2600" b="1" err="1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sâu</a:t>
            </a:r>
            <a:endParaRPr lang="en-US" sz="2600" b="1">
              <a:latin typeface="Roboto" panose="02000000000000000000" pitchFamily="2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42" name="TextBox 2">
            <a:extLst>
              <a:ext uri="{FF2B5EF4-FFF2-40B4-BE49-F238E27FC236}">
                <a16:creationId xmlns:a16="http://schemas.microsoft.com/office/drawing/2014/main" id="{0D8B003B-10E1-4EA3-83B5-A4A8D141D04A}"/>
              </a:ext>
            </a:extLst>
          </p:cNvPr>
          <p:cNvSpPr txBox="1"/>
          <p:nvPr/>
        </p:nvSpPr>
        <p:spPr>
          <a:xfrm>
            <a:off x="708421" y="1532744"/>
            <a:ext cx="527740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Anchor box delta loss function:</a:t>
            </a:r>
          </a:p>
        </p:txBody>
      </p:sp>
      <p:pic>
        <p:nvPicPr>
          <p:cNvPr id="3" name="Hình ảnh 2">
            <a:extLst>
              <a:ext uri="{FF2B5EF4-FFF2-40B4-BE49-F238E27FC236}">
                <a16:creationId xmlns:a16="http://schemas.microsoft.com/office/drawing/2014/main" id="{5C7CCE31-C6D4-4D54-825C-9C9FB5951B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152" y="3533775"/>
            <a:ext cx="6493025" cy="935554"/>
          </a:xfrm>
          <a:prstGeom prst="rect">
            <a:avLst/>
          </a:prstGeom>
        </p:spPr>
      </p:pic>
      <p:pic>
        <p:nvPicPr>
          <p:cNvPr id="5124" name="Picture 4" descr="7: Smooth L1 loss in comparison to L1 and L2 loss. For small values... |  Download Scientific Diagram">
            <a:extLst>
              <a:ext uri="{FF2B5EF4-FFF2-40B4-BE49-F238E27FC236}">
                <a16:creationId xmlns:a16="http://schemas.microsoft.com/office/drawing/2014/main" id="{90C4B6F0-7D6A-464F-A7F3-70CC7A0167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8390" y="3011588"/>
            <a:ext cx="3879393" cy="2197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45BEE73-A315-4446-BD43-2B715C2E3B7F}"/>
              </a:ext>
            </a:extLst>
          </p:cNvPr>
          <p:cNvSpPr/>
          <p:nvPr/>
        </p:nvSpPr>
        <p:spPr>
          <a:xfrm>
            <a:off x="10297595" y="3292475"/>
            <a:ext cx="635000" cy="482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Hộp Văn bản 3">
            <a:extLst>
              <a:ext uri="{FF2B5EF4-FFF2-40B4-BE49-F238E27FC236}">
                <a16:creationId xmlns:a16="http://schemas.microsoft.com/office/drawing/2014/main" id="{3D22C30D-1B5D-49ED-9097-6FA89B11F292}"/>
              </a:ext>
            </a:extLst>
          </p:cNvPr>
          <p:cNvSpPr txBox="1"/>
          <p:nvPr/>
        </p:nvSpPr>
        <p:spPr>
          <a:xfrm>
            <a:off x="10297595" y="3238009"/>
            <a:ext cx="673618" cy="559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700">
                <a:latin typeface="Roboto" panose="02000000000000000000" pitchFamily="2" charset="0"/>
                <a:ea typeface="Roboto" panose="02000000000000000000" pitchFamily="2" charset="0"/>
              </a:rPr>
              <a:t>L1 Norm</a:t>
            </a:r>
          </a:p>
          <a:p>
            <a:pPr>
              <a:lnSpc>
                <a:spcPct val="150000"/>
              </a:lnSpc>
            </a:pPr>
            <a:r>
              <a:rPr lang="en-US" sz="700">
                <a:latin typeface="Roboto" panose="02000000000000000000" pitchFamily="2" charset="0"/>
                <a:ea typeface="Roboto" panose="02000000000000000000" pitchFamily="2" charset="0"/>
              </a:rPr>
              <a:t>L2 Norm</a:t>
            </a:r>
          </a:p>
          <a:p>
            <a:pPr>
              <a:lnSpc>
                <a:spcPct val="150000"/>
              </a:lnSpc>
            </a:pPr>
            <a:r>
              <a:rPr lang="en-US" sz="700">
                <a:latin typeface="Roboto" panose="02000000000000000000" pitchFamily="2" charset="0"/>
                <a:ea typeface="Roboto" panose="02000000000000000000" pitchFamily="2" charset="0"/>
              </a:rPr>
              <a:t>Smooth </a:t>
            </a:r>
          </a:p>
        </p:txBody>
      </p:sp>
      <p:sp>
        <p:nvSpPr>
          <p:cNvPr id="16" name="TextBox 2">
            <a:extLst>
              <a:ext uri="{FF2B5EF4-FFF2-40B4-BE49-F238E27FC236}">
                <a16:creationId xmlns:a16="http://schemas.microsoft.com/office/drawing/2014/main" id="{1E81261A-E17C-4A06-96A6-7BD77B2F1EB0}"/>
              </a:ext>
            </a:extLst>
          </p:cNvPr>
          <p:cNvSpPr txBox="1"/>
          <p:nvPr/>
        </p:nvSpPr>
        <p:spPr>
          <a:xfrm>
            <a:off x="1102776" y="4796916"/>
            <a:ext cx="58028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k: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số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 anchor box.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gt_delta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: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groundtruth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 bounding box – anchor box.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delta: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kết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quả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hiệu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chỉnh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 anchor box.</a:t>
            </a:r>
          </a:p>
        </p:txBody>
      </p:sp>
    </p:spTree>
    <p:extLst>
      <p:ext uri="{BB962C8B-B14F-4D97-AF65-F5344CB8AC3E}">
        <p14:creationId xmlns:p14="http://schemas.microsoft.com/office/powerpoint/2010/main" val="1509884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Hình chữ nhật 15">
            <a:extLst>
              <a:ext uri="{FF2B5EF4-FFF2-40B4-BE49-F238E27FC236}">
                <a16:creationId xmlns:a16="http://schemas.microsoft.com/office/drawing/2014/main" id="{FB6C9E80-B2F8-4620-9236-DD2337AE76ED}"/>
              </a:ext>
            </a:extLst>
          </p:cNvPr>
          <p:cNvSpPr/>
          <p:nvPr/>
        </p:nvSpPr>
        <p:spPr>
          <a:xfrm>
            <a:off x="4983982" y="2240782"/>
            <a:ext cx="1416818" cy="7435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1" name="Viết tay 20">
                <a:extLst>
                  <a:ext uri="{FF2B5EF4-FFF2-40B4-BE49-F238E27FC236}">
                    <a16:creationId xmlns:a16="http://schemas.microsoft.com/office/drawing/2014/main" id="{759D04CB-9BCF-42BD-85E8-F0E01CE200F3}"/>
                  </a:ext>
                </a:extLst>
              </p14:cNvPr>
              <p14:cNvContentPartPr/>
              <p14:nvPr/>
            </p14:nvContentPartPr>
            <p14:xfrm>
              <a:off x="5423938" y="3297698"/>
              <a:ext cx="360" cy="360"/>
            </p14:xfrm>
          </p:contentPart>
        </mc:Choice>
        <mc:Fallback xmlns="">
          <p:pic>
            <p:nvPicPr>
              <p:cNvPr id="21" name="Viết tay 20">
                <a:extLst>
                  <a:ext uri="{FF2B5EF4-FFF2-40B4-BE49-F238E27FC236}">
                    <a16:creationId xmlns:a16="http://schemas.microsoft.com/office/drawing/2014/main" id="{759D04CB-9BCF-42BD-85E8-F0E01CE200F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414938" y="3288698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7" name="Viết tay 36">
                <a:extLst>
                  <a:ext uri="{FF2B5EF4-FFF2-40B4-BE49-F238E27FC236}">
                    <a16:creationId xmlns:a16="http://schemas.microsoft.com/office/drawing/2014/main" id="{31CB1C70-B643-423A-B000-209FCAA510CF}"/>
                  </a:ext>
                </a:extLst>
              </p14:cNvPr>
              <p14:cNvContentPartPr/>
              <p14:nvPr/>
            </p14:nvContentPartPr>
            <p14:xfrm>
              <a:off x="9220065" y="5124195"/>
              <a:ext cx="360" cy="360"/>
            </p14:xfrm>
          </p:contentPart>
        </mc:Choice>
        <mc:Fallback xmlns="">
          <p:pic>
            <p:nvPicPr>
              <p:cNvPr id="37" name="Viết tay 36">
                <a:extLst>
                  <a:ext uri="{FF2B5EF4-FFF2-40B4-BE49-F238E27FC236}">
                    <a16:creationId xmlns:a16="http://schemas.microsoft.com/office/drawing/2014/main" id="{31CB1C70-B643-423A-B000-209FCAA510C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211065" y="5115195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49" name="Viết tay 48">
                <a:extLst>
                  <a:ext uri="{FF2B5EF4-FFF2-40B4-BE49-F238E27FC236}">
                    <a16:creationId xmlns:a16="http://schemas.microsoft.com/office/drawing/2014/main" id="{F4CDFFFF-FF0C-4693-B2A6-43E532541186}"/>
                  </a:ext>
                </a:extLst>
              </p14:cNvPr>
              <p14:cNvContentPartPr/>
              <p14:nvPr/>
            </p14:nvContentPartPr>
            <p14:xfrm>
              <a:off x="8053431" y="3592385"/>
              <a:ext cx="77760" cy="402120"/>
            </p14:xfrm>
          </p:contentPart>
        </mc:Choice>
        <mc:Fallback xmlns="">
          <p:pic>
            <p:nvPicPr>
              <p:cNvPr id="49" name="Viết tay 48">
                <a:extLst>
                  <a:ext uri="{FF2B5EF4-FFF2-40B4-BE49-F238E27FC236}">
                    <a16:creationId xmlns:a16="http://schemas.microsoft.com/office/drawing/2014/main" id="{F4CDFFFF-FF0C-4693-B2A6-43E53254118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044389" y="3583393"/>
                <a:ext cx="95482" cy="419744"/>
              </a:xfrm>
              <a:prstGeom prst="rect">
                <a:avLst/>
              </a:prstGeom>
            </p:spPr>
          </p:pic>
        </mc:Fallback>
      </mc:AlternateContent>
      <p:sp>
        <p:nvSpPr>
          <p:cNvPr id="15" name="Hộp Văn bản 14">
            <a:extLst>
              <a:ext uri="{FF2B5EF4-FFF2-40B4-BE49-F238E27FC236}">
                <a16:creationId xmlns:a16="http://schemas.microsoft.com/office/drawing/2014/main" id="{E5455C6C-9CB4-4063-AF43-1938B4C5072F}"/>
              </a:ext>
            </a:extLst>
          </p:cNvPr>
          <p:cNvSpPr txBox="1"/>
          <p:nvPr/>
        </p:nvSpPr>
        <p:spPr>
          <a:xfrm>
            <a:off x="4541855" y="6041540"/>
            <a:ext cx="76501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latin typeface="Calibri" panose="020F0502020204030204" pitchFamily="34" charset="0"/>
                <a:cs typeface="Calibri" panose="020F0502020204030204" pitchFamily="34" charset="0"/>
              </a:rPr>
              <a:t>(Source: https://</a:t>
            </a:r>
            <a:r>
              <a:rPr lang="en-US" sz="1200" err="1">
                <a:latin typeface="Calibri" panose="020F0502020204030204" pitchFamily="34" charset="0"/>
                <a:cs typeface="Calibri" panose="020F0502020204030204" pitchFamily="34" charset="0"/>
              </a:rPr>
              <a:t>towardsdatascience.com</a:t>
            </a:r>
            <a:r>
              <a:rPr lang="en-US" sz="1200">
                <a:latin typeface="Calibri" panose="020F0502020204030204" pitchFamily="34" charset="0"/>
                <a:cs typeface="Calibri" panose="020F0502020204030204" pitchFamily="34" charset="0"/>
              </a:rPr>
              <a:t>/understanding-region-of-interest-part-2-roi-align-and-roi-warp-f795196fc193)</a:t>
            </a:r>
          </a:p>
        </p:txBody>
      </p:sp>
      <p:pic>
        <p:nvPicPr>
          <p:cNvPr id="4" name="Hình ảnh 3">
            <a:extLst>
              <a:ext uri="{FF2B5EF4-FFF2-40B4-BE49-F238E27FC236}">
                <a16:creationId xmlns:a16="http://schemas.microsoft.com/office/drawing/2014/main" id="{2C7B3730-CC91-4F8B-9CD8-3D5E5AB8111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73222" y="2021304"/>
            <a:ext cx="9245555" cy="3515392"/>
          </a:xfrm>
          <a:prstGeom prst="rect">
            <a:avLst/>
          </a:prstGeom>
        </p:spPr>
      </p:pic>
      <p:sp>
        <p:nvSpPr>
          <p:cNvPr id="11" name="TextBox 2">
            <a:extLst>
              <a:ext uri="{FF2B5EF4-FFF2-40B4-BE49-F238E27FC236}">
                <a16:creationId xmlns:a16="http://schemas.microsoft.com/office/drawing/2014/main" id="{76B3EDD2-F73F-4D86-A099-8A5FB4CC3357}"/>
              </a:ext>
            </a:extLst>
          </p:cNvPr>
          <p:cNvSpPr txBox="1"/>
          <p:nvPr/>
        </p:nvSpPr>
        <p:spPr>
          <a:xfrm>
            <a:off x="529152" y="165054"/>
            <a:ext cx="361829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b="1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Mask R-CNN: </a:t>
            </a:r>
            <a:r>
              <a:rPr lang="en-US" sz="2600" b="1" err="1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Phân</a:t>
            </a:r>
            <a:r>
              <a:rPr lang="en-US" sz="2600" b="1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2600" b="1" err="1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lớp</a:t>
            </a:r>
            <a:endParaRPr lang="en-US" sz="2600" b="1">
              <a:latin typeface="Roboto" panose="02000000000000000000" pitchFamily="2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2" name="TextBox 2">
            <a:extLst>
              <a:ext uri="{FF2B5EF4-FFF2-40B4-BE49-F238E27FC236}">
                <a16:creationId xmlns:a16="http://schemas.microsoft.com/office/drawing/2014/main" id="{75967477-E0A5-4605-9F62-4175A4F7DA69}"/>
              </a:ext>
            </a:extLst>
          </p:cNvPr>
          <p:cNvSpPr txBox="1"/>
          <p:nvPr/>
        </p:nvSpPr>
        <p:spPr>
          <a:xfrm>
            <a:off x="529152" y="746675"/>
            <a:ext cx="556684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b="1" err="1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Cố</a:t>
            </a:r>
            <a:r>
              <a:rPr lang="en-US" sz="2600" b="1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2600" b="1" err="1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định</a:t>
            </a:r>
            <a:r>
              <a:rPr lang="en-US" sz="2600" b="1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2600" b="1" err="1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kích</a:t>
            </a:r>
            <a:r>
              <a:rPr lang="en-US" sz="2600" b="1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2600" b="1" err="1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thước</a:t>
            </a:r>
            <a:r>
              <a:rPr lang="en-US" sz="2600" b="1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2600" b="1" err="1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các</a:t>
            </a:r>
            <a:r>
              <a:rPr lang="en-US" sz="2600" b="1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2600" b="1" err="1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ứng</a:t>
            </a:r>
            <a:r>
              <a:rPr lang="en-US" sz="2600" b="1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2600" b="1" err="1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viên</a:t>
            </a:r>
            <a:endParaRPr lang="en-US" sz="2600" b="1">
              <a:latin typeface="Roboto" panose="02000000000000000000" pitchFamily="2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4" name="TextBox 2">
            <a:extLst>
              <a:ext uri="{FF2B5EF4-FFF2-40B4-BE49-F238E27FC236}">
                <a16:creationId xmlns:a16="http://schemas.microsoft.com/office/drawing/2014/main" id="{91D112BD-B93C-4B31-928B-F277E134936B}"/>
              </a:ext>
            </a:extLst>
          </p:cNvPr>
          <p:cNvSpPr txBox="1"/>
          <p:nvPr/>
        </p:nvSpPr>
        <p:spPr>
          <a:xfrm>
            <a:off x="5107754" y="1369688"/>
            <a:ext cx="197649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ROI Pooling</a:t>
            </a:r>
          </a:p>
        </p:txBody>
      </p:sp>
    </p:spTree>
    <p:extLst>
      <p:ext uri="{BB962C8B-B14F-4D97-AF65-F5344CB8AC3E}">
        <p14:creationId xmlns:p14="http://schemas.microsoft.com/office/powerpoint/2010/main" val="4269895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1" name="Viết tay 20">
                <a:extLst>
                  <a:ext uri="{FF2B5EF4-FFF2-40B4-BE49-F238E27FC236}">
                    <a16:creationId xmlns:a16="http://schemas.microsoft.com/office/drawing/2014/main" id="{759D04CB-9BCF-42BD-85E8-F0E01CE200F3}"/>
                  </a:ext>
                </a:extLst>
              </p14:cNvPr>
              <p14:cNvContentPartPr/>
              <p14:nvPr/>
            </p14:nvContentPartPr>
            <p14:xfrm>
              <a:off x="5230455" y="3637220"/>
              <a:ext cx="323" cy="323"/>
            </p14:xfrm>
          </p:contentPart>
        </mc:Choice>
        <mc:Fallback xmlns="">
          <p:pic>
            <p:nvPicPr>
              <p:cNvPr id="21" name="Viết tay 20">
                <a:extLst>
                  <a:ext uri="{FF2B5EF4-FFF2-40B4-BE49-F238E27FC236}">
                    <a16:creationId xmlns:a16="http://schemas.microsoft.com/office/drawing/2014/main" id="{759D04CB-9BCF-42BD-85E8-F0E01CE200F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222380" y="3629145"/>
                <a:ext cx="16150" cy="16150"/>
              </a:xfrm>
              <a:prstGeom prst="rect">
                <a:avLst/>
              </a:prstGeom>
            </p:spPr>
          </p:pic>
        </mc:Fallback>
      </mc:AlternateContent>
      <p:pic>
        <p:nvPicPr>
          <p:cNvPr id="25" name="Hình ảnh 24">
            <a:extLst>
              <a:ext uri="{FF2B5EF4-FFF2-40B4-BE49-F238E27FC236}">
                <a16:creationId xmlns:a16="http://schemas.microsoft.com/office/drawing/2014/main" id="{51FDE60B-3C5D-4807-B7A9-B355D58324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5933" y="1806261"/>
            <a:ext cx="3398417" cy="3444285"/>
          </a:xfrm>
          <a:prstGeom prst="rect">
            <a:avLst/>
          </a:prstGeom>
        </p:spPr>
      </p:pic>
      <p:sp>
        <p:nvSpPr>
          <p:cNvPr id="26" name="TextBox 2">
            <a:extLst>
              <a:ext uri="{FF2B5EF4-FFF2-40B4-BE49-F238E27FC236}">
                <a16:creationId xmlns:a16="http://schemas.microsoft.com/office/drawing/2014/main" id="{526CD480-4D82-4299-929D-299925F97B5F}"/>
              </a:ext>
            </a:extLst>
          </p:cNvPr>
          <p:cNvSpPr txBox="1"/>
          <p:nvPr/>
        </p:nvSpPr>
        <p:spPr>
          <a:xfrm>
            <a:off x="2364287" y="5244661"/>
            <a:ext cx="229367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err="1">
                <a:solidFill>
                  <a:srgbClr val="00DCD2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Thông</a:t>
            </a:r>
            <a:r>
              <a:rPr lang="en-US" b="1">
                <a:solidFill>
                  <a:srgbClr val="00DCD2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 tin </a:t>
            </a:r>
            <a:r>
              <a:rPr lang="en-US" b="1" err="1">
                <a:solidFill>
                  <a:srgbClr val="00DCD2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mất</a:t>
            </a:r>
            <a:r>
              <a:rPr lang="en-US" b="1">
                <a:solidFill>
                  <a:srgbClr val="00DCD2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b="1" err="1">
                <a:solidFill>
                  <a:srgbClr val="00DCD2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mát</a:t>
            </a:r>
            <a:endParaRPr lang="en-US" b="1">
              <a:solidFill>
                <a:srgbClr val="00DCD2"/>
              </a:solidFill>
              <a:latin typeface="Roboto" panose="02000000000000000000" pitchFamily="2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27" name="TextBox 2">
            <a:extLst>
              <a:ext uri="{FF2B5EF4-FFF2-40B4-BE49-F238E27FC236}">
                <a16:creationId xmlns:a16="http://schemas.microsoft.com/office/drawing/2014/main" id="{DB6FCAC3-5D3D-47F5-A1CC-33F2F9817E91}"/>
              </a:ext>
            </a:extLst>
          </p:cNvPr>
          <p:cNvSpPr txBox="1"/>
          <p:nvPr/>
        </p:nvSpPr>
        <p:spPr>
          <a:xfrm>
            <a:off x="4773782" y="3752689"/>
            <a:ext cx="250197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err="1">
                <a:solidFill>
                  <a:srgbClr val="010AA4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Thông</a:t>
            </a:r>
            <a:r>
              <a:rPr lang="en-US" b="1">
                <a:solidFill>
                  <a:srgbClr val="010AA4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 tin </a:t>
            </a:r>
            <a:r>
              <a:rPr lang="en-US" b="1" err="1">
                <a:solidFill>
                  <a:srgbClr val="010AA4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mất</a:t>
            </a:r>
            <a:r>
              <a:rPr lang="en-US" b="1">
                <a:solidFill>
                  <a:srgbClr val="010AA4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b="1" err="1">
                <a:solidFill>
                  <a:srgbClr val="010AA4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mát</a:t>
            </a:r>
            <a:endParaRPr lang="en-US" b="1">
              <a:solidFill>
                <a:srgbClr val="010AA4"/>
              </a:solidFill>
              <a:latin typeface="Roboto" panose="02000000000000000000" pitchFamily="2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cxnSp>
        <p:nvCxnSpPr>
          <p:cNvPr id="28" name="Đường kết nối Mũi tên Thẳng 27">
            <a:extLst>
              <a:ext uri="{FF2B5EF4-FFF2-40B4-BE49-F238E27FC236}">
                <a16:creationId xmlns:a16="http://schemas.microsoft.com/office/drawing/2014/main" id="{DA4FE05F-82E4-4D5F-B23A-684BE89C261B}"/>
              </a:ext>
            </a:extLst>
          </p:cNvPr>
          <p:cNvCxnSpPr>
            <a:cxnSpLocks/>
            <a:stCxn id="26" idx="0"/>
          </p:cNvCxnSpPr>
          <p:nvPr/>
        </p:nvCxnSpPr>
        <p:spPr>
          <a:xfrm flipV="1">
            <a:off x="3511123" y="4038600"/>
            <a:ext cx="0" cy="1206061"/>
          </a:xfrm>
          <a:prstGeom prst="straightConnector1">
            <a:avLst/>
          </a:prstGeom>
          <a:ln w="38100">
            <a:solidFill>
              <a:srgbClr val="00DCD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Đường kết nối Mũi tên Thẳng 28">
            <a:extLst>
              <a:ext uri="{FF2B5EF4-FFF2-40B4-BE49-F238E27FC236}">
                <a16:creationId xmlns:a16="http://schemas.microsoft.com/office/drawing/2014/main" id="{A5C6CF94-90F3-4AAE-B94D-64D55D2685D8}"/>
              </a:ext>
            </a:extLst>
          </p:cNvPr>
          <p:cNvCxnSpPr>
            <a:cxnSpLocks/>
            <a:stCxn id="27" idx="1"/>
          </p:cNvCxnSpPr>
          <p:nvPr/>
        </p:nvCxnSpPr>
        <p:spPr>
          <a:xfrm flipH="1" flipV="1">
            <a:off x="4010025" y="3931470"/>
            <a:ext cx="763757" cy="5885"/>
          </a:xfrm>
          <a:prstGeom prst="straightConnector1">
            <a:avLst/>
          </a:prstGeom>
          <a:ln w="38100">
            <a:solidFill>
              <a:srgbClr val="010AA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7" name="Viết tay 36">
                <a:extLst>
                  <a:ext uri="{FF2B5EF4-FFF2-40B4-BE49-F238E27FC236}">
                    <a16:creationId xmlns:a16="http://schemas.microsoft.com/office/drawing/2014/main" id="{31CB1C70-B643-423A-B000-209FCAA510CF}"/>
                  </a:ext>
                </a:extLst>
              </p14:cNvPr>
              <p14:cNvContentPartPr/>
              <p14:nvPr/>
            </p14:nvContentPartPr>
            <p14:xfrm>
              <a:off x="9220065" y="5124195"/>
              <a:ext cx="360" cy="360"/>
            </p14:xfrm>
          </p:contentPart>
        </mc:Choice>
        <mc:Fallback xmlns="">
          <p:pic>
            <p:nvPicPr>
              <p:cNvPr id="37" name="Viết tay 36">
                <a:extLst>
                  <a:ext uri="{FF2B5EF4-FFF2-40B4-BE49-F238E27FC236}">
                    <a16:creationId xmlns:a16="http://schemas.microsoft.com/office/drawing/2014/main" id="{31CB1C70-B643-423A-B000-209FCAA510C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211065" y="5115195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9" name="Viết tay 48">
                <a:extLst>
                  <a:ext uri="{FF2B5EF4-FFF2-40B4-BE49-F238E27FC236}">
                    <a16:creationId xmlns:a16="http://schemas.microsoft.com/office/drawing/2014/main" id="{F4CDFFFF-FF0C-4693-B2A6-43E532541186}"/>
                  </a:ext>
                </a:extLst>
              </p14:cNvPr>
              <p14:cNvContentPartPr/>
              <p14:nvPr/>
            </p14:nvContentPartPr>
            <p14:xfrm>
              <a:off x="8053431" y="3592385"/>
              <a:ext cx="77760" cy="402120"/>
            </p14:xfrm>
          </p:contentPart>
        </mc:Choice>
        <mc:Fallback xmlns="">
          <p:pic>
            <p:nvPicPr>
              <p:cNvPr id="49" name="Viết tay 48">
                <a:extLst>
                  <a:ext uri="{FF2B5EF4-FFF2-40B4-BE49-F238E27FC236}">
                    <a16:creationId xmlns:a16="http://schemas.microsoft.com/office/drawing/2014/main" id="{F4CDFFFF-FF0C-4693-B2A6-43E53254118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044389" y="3583393"/>
                <a:ext cx="95482" cy="419744"/>
              </a:xfrm>
              <a:prstGeom prst="rect">
                <a:avLst/>
              </a:prstGeom>
            </p:spPr>
          </p:pic>
        </mc:Fallback>
      </mc:AlternateContent>
      <p:sp>
        <p:nvSpPr>
          <p:cNvPr id="15" name="Hộp Văn bản 14">
            <a:extLst>
              <a:ext uri="{FF2B5EF4-FFF2-40B4-BE49-F238E27FC236}">
                <a16:creationId xmlns:a16="http://schemas.microsoft.com/office/drawing/2014/main" id="{E5455C6C-9CB4-4063-AF43-1938B4C5072F}"/>
              </a:ext>
            </a:extLst>
          </p:cNvPr>
          <p:cNvSpPr txBox="1"/>
          <p:nvPr/>
        </p:nvSpPr>
        <p:spPr>
          <a:xfrm>
            <a:off x="4541855" y="6041540"/>
            <a:ext cx="76501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latin typeface="Calibri" panose="020F0502020204030204" pitchFamily="34" charset="0"/>
                <a:cs typeface="Calibri" panose="020F0502020204030204" pitchFamily="34" charset="0"/>
              </a:rPr>
              <a:t>(Source: https://</a:t>
            </a:r>
            <a:r>
              <a:rPr lang="en-US" sz="1200" err="1">
                <a:latin typeface="Calibri" panose="020F0502020204030204" pitchFamily="34" charset="0"/>
                <a:cs typeface="Calibri" panose="020F0502020204030204" pitchFamily="34" charset="0"/>
              </a:rPr>
              <a:t>towardsdatascience.com</a:t>
            </a:r>
            <a:r>
              <a:rPr lang="en-US" sz="1200">
                <a:latin typeface="Calibri" panose="020F0502020204030204" pitchFamily="34" charset="0"/>
                <a:cs typeface="Calibri" panose="020F0502020204030204" pitchFamily="34" charset="0"/>
              </a:rPr>
              <a:t>/understanding-region-of-interest-part-2-roi-align-and-roi-warp-f795196fc193)</a:t>
            </a:r>
          </a:p>
        </p:txBody>
      </p:sp>
      <p:sp>
        <p:nvSpPr>
          <p:cNvPr id="11" name="TextBox 2">
            <a:extLst>
              <a:ext uri="{FF2B5EF4-FFF2-40B4-BE49-F238E27FC236}">
                <a16:creationId xmlns:a16="http://schemas.microsoft.com/office/drawing/2014/main" id="{76B3EDD2-F73F-4D86-A099-8A5FB4CC3357}"/>
              </a:ext>
            </a:extLst>
          </p:cNvPr>
          <p:cNvSpPr txBox="1"/>
          <p:nvPr/>
        </p:nvSpPr>
        <p:spPr>
          <a:xfrm>
            <a:off x="529152" y="165054"/>
            <a:ext cx="361829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b="1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Mask R-CNN: </a:t>
            </a:r>
            <a:r>
              <a:rPr lang="en-US" sz="2600" b="1" err="1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Phân</a:t>
            </a:r>
            <a:r>
              <a:rPr lang="en-US" sz="2600" b="1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2600" b="1" err="1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lớp</a:t>
            </a:r>
            <a:endParaRPr lang="en-US" sz="2600" b="1">
              <a:latin typeface="Roboto" panose="02000000000000000000" pitchFamily="2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2" name="TextBox 2">
            <a:extLst>
              <a:ext uri="{FF2B5EF4-FFF2-40B4-BE49-F238E27FC236}">
                <a16:creationId xmlns:a16="http://schemas.microsoft.com/office/drawing/2014/main" id="{75967477-E0A5-4605-9F62-4175A4F7DA69}"/>
              </a:ext>
            </a:extLst>
          </p:cNvPr>
          <p:cNvSpPr txBox="1"/>
          <p:nvPr/>
        </p:nvSpPr>
        <p:spPr>
          <a:xfrm>
            <a:off x="529152" y="746675"/>
            <a:ext cx="556684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b="1" err="1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Cố</a:t>
            </a:r>
            <a:r>
              <a:rPr lang="en-US" sz="2600" b="1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2600" b="1" err="1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định</a:t>
            </a:r>
            <a:r>
              <a:rPr lang="en-US" sz="2600" b="1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2600" b="1" err="1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kích</a:t>
            </a:r>
            <a:r>
              <a:rPr lang="en-US" sz="2600" b="1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2600" b="1" err="1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thước</a:t>
            </a:r>
            <a:r>
              <a:rPr lang="en-US" sz="2600" b="1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2600" b="1" err="1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các</a:t>
            </a:r>
            <a:r>
              <a:rPr lang="en-US" sz="2600" b="1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2600" b="1" err="1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ứng</a:t>
            </a:r>
            <a:r>
              <a:rPr lang="en-US" sz="2600" b="1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2600" b="1" err="1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viên</a:t>
            </a:r>
            <a:endParaRPr lang="en-US" sz="2600" b="1">
              <a:latin typeface="Roboto" panose="02000000000000000000" pitchFamily="2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4" name="TextBox 2">
            <a:extLst>
              <a:ext uri="{FF2B5EF4-FFF2-40B4-BE49-F238E27FC236}">
                <a16:creationId xmlns:a16="http://schemas.microsoft.com/office/drawing/2014/main" id="{91D112BD-B93C-4B31-928B-F277E134936B}"/>
              </a:ext>
            </a:extLst>
          </p:cNvPr>
          <p:cNvSpPr txBox="1"/>
          <p:nvPr/>
        </p:nvSpPr>
        <p:spPr>
          <a:xfrm>
            <a:off x="4221532" y="1373099"/>
            <a:ext cx="374893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err="1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Vấn</a:t>
            </a:r>
            <a:r>
              <a:rPr lang="en-US" sz="2600" b="1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2600" b="1" err="1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đề</a:t>
            </a:r>
            <a:r>
              <a:rPr lang="en-US" sz="2600" b="1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2600" b="1" err="1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của</a:t>
            </a:r>
            <a:r>
              <a:rPr lang="en-US" sz="2600" b="1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 ROI Pooling</a:t>
            </a:r>
          </a:p>
        </p:txBody>
      </p:sp>
      <p:sp>
        <p:nvSpPr>
          <p:cNvPr id="30" name="TextBox 2">
            <a:extLst>
              <a:ext uri="{FF2B5EF4-FFF2-40B4-BE49-F238E27FC236}">
                <a16:creationId xmlns:a16="http://schemas.microsoft.com/office/drawing/2014/main" id="{C5191FB0-C377-45F1-8CDA-79BFE4B8CDDA}"/>
              </a:ext>
            </a:extLst>
          </p:cNvPr>
          <p:cNvSpPr txBox="1"/>
          <p:nvPr/>
        </p:nvSpPr>
        <p:spPr>
          <a:xfrm>
            <a:off x="7821784" y="2869630"/>
            <a:ext cx="3310815" cy="156966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err="1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Quá</a:t>
            </a:r>
            <a:r>
              <a:rPr lang="en-US" sz="2400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2400" err="1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trình</a:t>
            </a:r>
            <a:r>
              <a:rPr lang="en-US" sz="2400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2400" err="1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làm</a:t>
            </a:r>
            <a:r>
              <a:rPr lang="en-US" sz="2400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2400" err="1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tròn</a:t>
            </a:r>
            <a:r>
              <a:rPr lang="en-US" sz="2400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/ </a:t>
            </a:r>
            <a:r>
              <a:rPr lang="en-US" sz="2400" err="1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Lượng</a:t>
            </a:r>
            <a:r>
              <a:rPr lang="en-US" sz="2400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2400" err="1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tử</a:t>
            </a:r>
            <a:r>
              <a:rPr lang="en-US" sz="2400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2400" err="1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hóa</a:t>
            </a:r>
            <a:r>
              <a:rPr lang="en-US" sz="2400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 (Quantization) </a:t>
            </a:r>
          </a:p>
          <a:p>
            <a:r>
              <a:rPr lang="en-US" sz="2400" err="1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gây</a:t>
            </a:r>
            <a:r>
              <a:rPr lang="en-US" sz="2400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2400" b="1" err="1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mất</a:t>
            </a:r>
            <a:r>
              <a:rPr lang="en-US" sz="2400" b="1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2400" b="1" err="1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mát</a:t>
            </a:r>
            <a:r>
              <a:rPr lang="en-US" sz="2400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2400" err="1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thông</a:t>
            </a:r>
            <a:r>
              <a:rPr lang="en-US" sz="2400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 tin</a:t>
            </a:r>
          </a:p>
        </p:txBody>
      </p:sp>
    </p:spTree>
    <p:extLst>
      <p:ext uri="{BB962C8B-B14F-4D97-AF65-F5344CB8AC3E}">
        <p14:creationId xmlns:p14="http://schemas.microsoft.com/office/powerpoint/2010/main" val="855025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Hộp Văn bản 14">
            <a:extLst>
              <a:ext uri="{FF2B5EF4-FFF2-40B4-BE49-F238E27FC236}">
                <a16:creationId xmlns:a16="http://schemas.microsoft.com/office/drawing/2014/main" id="{E5455C6C-9CB4-4063-AF43-1938B4C5072F}"/>
              </a:ext>
            </a:extLst>
          </p:cNvPr>
          <p:cNvSpPr txBox="1"/>
          <p:nvPr/>
        </p:nvSpPr>
        <p:spPr>
          <a:xfrm>
            <a:off x="4541855" y="6041540"/>
            <a:ext cx="76501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latin typeface="Calibri" panose="020F0502020204030204" pitchFamily="34" charset="0"/>
                <a:cs typeface="Calibri" panose="020F0502020204030204" pitchFamily="34" charset="0"/>
              </a:rPr>
              <a:t>(Source: https://</a:t>
            </a:r>
            <a:r>
              <a:rPr lang="en-US" sz="1200" err="1">
                <a:latin typeface="Calibri" panose="020F0502020204030204" pitchFamily="34" charset="0"/>
                <a:cs typeface="Calibri" panose="020F0502020204030204" pitchFamily="34" charset="0"/>
              </a:rPr>
              <a:t>towardsdatascience.com</a:t>
            </a:r>
            <a:r>
              <a:rPr lang="en-US" sz="1200">
                <a:latin typeface="Calibri" panose="020F0502020204030204" pitchFamily="34" charset="0"/>
                <a:cs typeface="Calibri" panose="020F0502020204030204" pitchFamily="34" charset="0"/>
              </a:rPr>
              <a:t>/understanding-region-of-interest-part-2-roi-align-and-roi-warp-f795196fc193)</a:t>
            </a:r>
          </a:p>
        </p:txBody>
      </p:sp>
      <p:sp>
        <p:nvSpPr>
          <p:cNvPr id="11" name="TextBox 2">
            <a:extLst>
              <a:ext uri="{FF2B5EF4-FFF2-40B4-BE49-F238E27FC236}">
                <a16:creationId xmlns:a16="http://schemas.microsoft.com/office/drawing/2014/main" id="{76B3EDD2-F73F-4D86-A099-8A5FB4CC3357}"/>
              </a:ext>
            </a:extLst>
          </p:cNvPr>
          <p:cNvSpPr txBox="1"/>
          <p:nvPr/>
        </p:nvSpPr>
        <p:spPr>
          <a:xfrm>
            <a:off x="529152" y="165054"/>
            <a:ext cx="361829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b="1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Mask R-CNN: </a:t>
            </a:r>
            <a:r>
              <a:rPr lang="en-US" sz="2600" b="1" err="1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Phân</a:t>
            </a:r>
            <a:r>
              <a:rPr lang="en-US" sz="2600" b="1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2600" b="1" err="1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lớp</a:t>
            </a:r>
            <a:endParaRPr lang="en-US" sz="2600" b="1">
              <a:latin typeface="Roboto" panose="02000000000000000000" pitchFamily="2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2" name="TextBox 2">
            <a:extLst>
              <a:ext uri="{FF2B5EF4-FFF2-40B4-BE49-F238E27FC236}">
                <a16:creationId xmlns:a16="http://schemas.microsoft.com/office/drawing/2014/main" id="{75967477-E0A5-4605-9F62-4175A4F7DA69}"/>
              </a:ext>
            </a:extLst>
          </p:cNvPr>
          <p:cNvSpPr txBox="1"/>
          <p:nvPr/>
        </p:nvSpPr>
        <p:spPr>
          <a:xfrm>
            <a:off x="529152" y="746675"/>
            <a:ext cx="556684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b="1" err="1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Cố</a:t>
            </a:r>
            <a:r>
              <a:rPr lang="en-US" sz="2600" b="1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2600" b="1" err="1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định</a:t>
            </a:r>
            <a:r>
              <a:rPr lang="en-US" sz="2600" b="1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2600" b="1" err="1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kích</a:t>
            </a:r>
            <a:r>
              <a:rPr lang="en-US" sz="2600" b="1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2600" b="1" err="1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thước</a:t>
            </a:r>
            <a:r>
              <a:rPr lang="en-US" sz="2600" b="1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2600" b="1" err="1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các</a:t>
            </a:r>
            <a:r>
              <a:rPr lang="en-US" sz="2600" b="1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2600" b="1" err="1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ứng</a:t>
            </a:r>
            <a:r>
              <a:rPr lang="en-US" sz="2600" b="1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2600" b="1" err="1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viên</a:t>
            </a:r>
            <a:endParaRPr lang="en-US" sz="2600" b="1">
              <a:latin typeface="Roboto" panose="02000000000000000000" pitchFamily="2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6" name="TextBox 2">
            <a:extLst>
              <a:ext uri="{FF2B5EF4-FFF2-40B4-BE49-F238E27FC236}">
                <a16:creationId xmlns:a16="http://schemas.microsoft.com/office/drawing/2014/main" id="{61556DB4-2F5B-4CF2-A0BD-D699C2E2D601}"/>
              </a:ext>
            </a:extLst>
          </p:cNvPr>
          <p:cNvSpPr txBox="1"/>
          <p:nvPr/>
        </p:nvSpPr>
        <p:spPr>
          <a:xfrm>
            <a:off x="5221567" y="1354264"/>
            <a:ext cx="160640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ROI Align</a:t>
            </a:r>
          </a:p>
        </p:txBody>
      </p:sp>
      <p:pic>
        <p:nvPicPr>
          <p:cNvPr id="17" name="Hình ảnh 16">
            <a:extLst>
              <a:ext uri="{FF2B5EF4-FFF2-40B4-BE49-F238E27FC236}">
                <a16:creationId xmlns:a16="http://schemas.microsoft.com/office/drawing/2014/main" id="{4952272F-21F9-4DD5-B10F-CC14886CA6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870" y="2057103"/>
            <a:ext cx="6996310" cy="3541883"/>
          </a:xfrm>
          <a:prstGeom prst="rect">
            <a:avLst/>
          </a:prstGeom>
        </p:spPr>
      </p:pic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20523ED2-79F9-4E4A-A350-FDAC29AA2421}"/>
              </a:ext>
            </a:extLst>
          </p:cNvPr>
          <p:cNvSpPr txBox="1"/>
          <p:nvPr/>
        </p:nvSpPr>
        <p:spPr>
          <a:xfrm>
            <a:off x="8853487" y="2091606"/>
            <a:ext cx="20859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err="1">
                <a:latin typeface="Roboto" panose="02000000000000000000" pitchFamily="2" charset="0"/>
                <a:ea typeface="Roboto" panose="02000000000000000000" pitchFamily="2" charset="0"/>
              </a:rPr>
              <a:t>Chọn</a:t>
            </a:r>
            <a:r>
              <a:rPr lang="en-US" sz="20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000" err="1">
                <a:latin typeface="Roboto" panose="02000000000000000000" pitchFamily="2" charset="0"/>
                <a:ea typeface="Roboto" panose="02000000000000000000" pitchFamily="2" charset="0"/>
              </a:rPr>
              <a:t>điểm</a:t>
            </a:r>
            <a:r>
              <a:rPr lang="en-US" sz="20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000" err="1">
                <a:latin typeface="Roboto" panose="02000000000000000000" pitchFamily="2" charset="0"/>
                <a:ea typeface="Roboto" panose="02000000000000000000" pitchFamily="2" charset="0"/>
              </a:rPr>
              <a:t>mốc</a:t>
            </a:r>
            <a:endParaRPr lang="en-US" sz="200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8" name="Mũi tên: Xuống 17">
            <a:extLst>
              <a:ext uri="{FF2B5EF4-FFF2-40B4-BE49-F238E27FC236}">
                <a16:creationId xmlns:a16="http://schemas.microsoft.com/office/drawing/2014/main" id="{BD6DC0C5-F6D7-43C0-A5EB-C051AF7FEFC6}"/>
              </a:ext>
            </a:extLst>
          </p:cNvPr>
          <p:cNvSpPr/>
          <p:nvPr/>
        </p:nvSpPr>
        <p:spPr>
          <a:xfrm>
            <a:off x="9777968" y="2608678"/>
            <a:ext cx="198914" cy="41137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Hộp Văn bản 18">
            <a:extLst>
              <a:ext uri="{FF2B5EF4-FFF2-40B4-BE49-F238E27FC236}">
                <a16:creationId xmlns:a16="http://schemas.microsoft.com/office/drawing/2014/main" id="{6580292E-4AEA-4CA9-AC70-6B2A976766B8}"/>
              </a:ext>
            </a:extLst>
          </p:cNvPr>
          <p:cNvSpPr txBox="1"/>
          <p:nvPr/>
        </p:nvSpPr>
        <p:spPr>
          <a:xfrm>
            <a:off x="8934450" y="3137014"/>
            <a:ext cx="18859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err="1">
                <a:latin typeface="Roboto" panose="02000000000000000000" pitchFamily="2" charset="0"/>
                <a:ea typeface="Roboto" panose="02000000000000000000" pitchFamily="2" charset="0"/>
              </a:rPr>
              <a:t>Nội</a:t>
            </a:r>
            <a:r>
              <a:rPr lang="en-US" sz="20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000" err="1">
                <a:latin typeface="Roboto" panose="02000000000000000000" pitchFamily="2" charset="0"/>
                <a:ea typeface="Roboto" panose="02000000000000000000" pitchFamily="2" charset="0"/>
              </a:rPr>
              <a:t>suy</a:t>
            </a:r>
            <a:r>
              <a:rPr lang="en-US" sz="2000">
                <a:latin typeface="Roboto" panose="02000000000000000000" pitchFamily="2" charset="0"/>
                <a:ea typeface="Roboto" panose="02000000000000000000" pitchFamily="2" charset="0"/>
              </a:rPr>
              <a:t> song </a:t>
            </a:r>
            <a:r>
              <a:rPr lang="en-US" sz="2000" err="1">
                <a:latin typeface="Roboto" panose="02000000000000000000" pitchFamily="2" charset="0"/>
                <a:ea typeface="Roboto" panose="02000000000000000000" pitchFamily="2" charset="0"/>
              </a:rPr>
              <a:t>tuyến</a:t>
            </a:r>
            <a:r>
              <a:rPr lang="en-US" sz="20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000" err="1">
                <a:latin typeface="Roboto" panose="02000000000000000000" pitchFamily="2" charset="0"/>
                <a:ea typeface="Roboto" panose="02000000000000000000" pitchFamily="2" charset="0"/>
              </a:rPr>
              <a:t>tính</a:t>
            </a:r>
            <a:endParaRPr lang="en-US" sz="200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0" name="Mũi tên: Xuống 19">
            <a:extLst>
              <a:ext uri="{FF2B5EF4-FFF2-40B4-BE49-F238E27FC236}">
                <a16:creationId xmlns:a16="http://schemas.microsoft.com/office/drawing/2014/main" id="{D56C699F-3227-4D79-A660-96A710ACFAD9}"/>
              </a:ext>
            </a:extLst>
          </p:cNvPr>
          <p:cNvSpPr/>
          <p:nvPr/>
        </p:nvSpPr>
        <p:spPr>
          <a:xfrm>
            <a:off x="9777968" y="3961862"/>
            <a:ext cx="198914" cy="41137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Hộp Văn bản 21">
            <a:extLst>
              <a:ext uri="{FF2B5EF4-FFF2-40B4-BE49-F238E27FC236}">
                <a16:creationId xmlns:a16="http://schemas.microsoft.com/office/drawing/2014/main" id="{8F71C934-CAA9-4170-AC4F-E2E49069D94B}"/>
              </a:ext>
            </a:extLst>
          </p:cNvPr>
          <p:cNvSpPr txBox="1"/>
          <p:nvPr/>
        </p:nvSpPr>
        <p:spPr>
          <a:xfrm>
            <a:off x="8953499" y="4589277"/>
            <a:ext cx="18859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err="1">
                <a:latin typeface="Roboto" panose="02000000000000000000" pitchFamily="2" charset="0"/>
                <a:ea typeface="Roboto" panose="02000000000000000000" pitchFamily="2" charset="0"/>
              </a:rPr>
              <a:t>Lấy</a:t>
            </a:r>
            <a:r>
              <a:rPr lang="en-US" sz="2000">
                <a:latin typeface="Roboto" panose="02000000000000000000" pitchFamily="2" charset="0"/>
                <a:ea typeface="Roboto" panose="02000000000000000000" pitchFamily="2" charset="0"/>
              </a:rPr>
              <a:t> average </a:t>
            </a:r>
            <a:r>
              <a:rPr lang="en-US" sz="2000" err="1">
                <a:latin typeface="Roboto" panose="02000000000000000000" pitchFamily="2" charset="0"/>
                <a:ea typeface="Roboto" panose="02000000000000000000" pitchFamily="2" charset="0"/>
              </a:rPr>
              <a:t>hoặc</a:t>
            </a:r>
            <a:r>
              <a:rPr lang="en-US" sz="2000">
                <a:latin typeface="Roboto" panose="02000000000000000000" pitchFamily="2" charset="0"/>
                <a:ea typeface="Roboto" panose="02000000000000000000" pitchFamily="2" charset="0"/>
              </a:rPr>
              <a:t> max</a:t>
            </a:r>
          </a:p>
        </p:txBody>
      </p:sp>
    </p:spTree>
    <p:extLst>
      <p:ext uri="{BB962C8B-B14F-4D97-AF65-F5344CB8AC3E}">
        <p14:creationId xmlns:p14="http://schemas.microsoft.com/office/powerpoint/2010/main" val="1469290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2">
            <a:extLst>
              <a:ext uri="{FF2B5EF4-FFF2-40B4-BE49-F238E27FC236}">
                <a16:creationId xmlns:a16="http://schemas.microsoft.com/office/drawing/2014/main" id="{76B3EDD2-F73F-4D86-A099-8A5FB4CC3357}"/>
              </a:ext>
            </a:extLst>
          </p:cNvPr>
          <p:cNvSpPr txBox="1"/>
          <p:nvPr/>
        </p:nvSpPr>
        <p:spPr>
          <a:xfrm>
            <a:off x="529152" y="165054"/>
            <a:ext cx="361829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b="1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Mask R-CNN: </a:t>
            </a:r>
            <a:r>
              <a:rPr lang="en-US" sz="2600" b="1" err="1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Phân</a:t>
            </a:r>
            <a:r>
              <a:rPr lang="en-US" sz="2600" b="1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2600" b="1" err="1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lớp</a:t>
            </a:r>
            <a:endParaRPr lang="en-US" sz="2600" b="1">
              <a:latin typeface="Roboto" panose="02000000000000000000" pitchFamily="2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3" name="Khối vuông 12">
            <a:extLst>
              <a:ext uri="{FF2B5EF4-FFF2-40B4-BE49-F238E27FC236}">
                <a16:creationId xmlns:a16="http://schemas.microsoft.com/office/drawing/2014/main" id="{05332BFA-CCEF-47FB-8101-6DBB4BC0E24B}"/>
              </a:ext>
            </a:extLst>
          </p:cNvPr>
          <p:cNvSpPr/>
          <p:nvPr/>
        </p:nvSpPr>
        <p:spPr>
          <a:xfrm>
            <a:off x="1279365" y="2182315"/>
            <a:ext cx="1705824" cy="1682420"/>
          </a:xfrm>
          <a:prstGeom prst="cube">
            <a:avLst>
              <a:gd name="adj" fmla="val 6809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ROI</a:t>
            </a:r>
            <a:endParaRPr lang="en-US"/>
          </a:p>
        </p:txBody>
      </p:sp>
      <p:sp>
        <p:nvSpPr>
          <p:cNvPr id="14" name="Hình chữ nhật 13">
            <a:extLst>
              <a:ext uri="{FF2B5EF4-FFF2-40B4-BE49-F238E27FC236}">
                <a16:creationId xmlns:a16="http://schemas.microsoft.com/office/drawing/2014/main" id="{A9ACABDB-13B5-49ED-B744-F43FAA5C96E9}"/>
              </a:ext>
            </a:extLst>
          </p:cNvPr>
          <p:cNvSpPr/>
          <p:nvPr/>
        </p:nvSpPr>
        <p:spPr>
          <a:xfrm>
            <a:off x="4102900" y="2492719"/>
            <a:ext cx="2307425" cy="1061611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Mạng</a:t>
            </a:r>
            <a:endParaRPr lang="en-US" sz="2000" b="1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Calibri" panose="020F0502020204030204" pitchFamily="34" charset="0"/>
            </a:endParaRPr>
          </a:p>
          <a:p>
            <a:pPr algn="ctr"/>
            <a:r>
              <a:rPr lang="en-US" sz="20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Fully-connected</a:t>
            </a:r>
          </a:p>
        </p:txBody>
      </p:sp>
      <p:sp>
        <p:nvSpPr>
          <p:cNvPr id="23" name="Mũi tên: Xuống 22">
            <a:extLst>
              <a:ext uri="{FF2B5EF4-FFF2-40B4-BE49-F238E27FC236}">
                <a16:creationId xmlns:a16="http://schemas.microsoft.com/office/drawing/2014/main" id="{071D7CDC-7123-45EF-945A-3845DFF9A9C8}"/>
              </a:ext>
            </a:extLst>
          </p:cNvPr>
          <p:cNvSpPr/>
          <p:nvPr/>
        </p:nvSpPr>
        <p:spPr>
          <a:xfrm rot="15427677">
            <a:off x="6998145" y="2122542"/>
            <a:ext cx="287949" cy="5955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Mũi tên: Xuống 23">
            <a:extLst>
              <a:ext uri="{FF2B5EF4-FFF2-40B4-BE49-F238E27FC236}">
                <a16:creationId xmlns:a16="http://schemas.microsoft.com/office/drawing/2014/main" id="{F9A646DD-4924-4E05-99B8-E32A7BD1255E}"/>
              </a:ext>
            </a:extLst>
          </p:cNvPr>
          <p:cNvSpPr/>
          <p:nvPr/>
        </p:nvSpPr>
        <p:spPr>
          <a:xfrm rot="17379266">
            <a:off x="6971709" y="2867215"/>
            <a:ext cx="287949" cy="5955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Hình chữ nhật 24">
            <a:extLst>
              <a:ext uri="{FF2B5EF4-FFF2-40B4-BE49-F238E27FC236}">
                <a16:creationId xmlns:a16="http://schemas.microsoft.com/office/drawing/2014/main" id="{F3E97F8D-6165-4B68-A123-FC1DF9CC4704}"/>
              </a:ext>
            </a:extLst>
          </p:cNvPr>
          <p:cNvSpPr/>
          <p:nvPr/>
        </p:nvSpPr>
        <p:spPr>
          <a:xfrm>
            <a:off x="7594749" y="3061994"/>
            <a:ext cx="1103181" cy="553031"/>
          </a:xfrm>
          <a:prstGeom prst="rect">
            <a:avLst/>
          </a:prstGeom>
          <a:solidFill>
            <a:srgbClr val="EE7D2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Box delta</a:t>
            </a:r>
          </a:p>
        </p:txBody>
      </p:sp>
      <p:sp>
        <p:nvSpPr>
          <p:cNvPr id="26" name="Hình chữ nhật 25">
            <a:extLst>
              <a:ext uri="{FF2B5EF4-FFF2-40B4-BE49-F238E27FC236}">
                <a16:creationId xmlns:a16="http://schemas.microsoft.com/office/drawing/2014/main" id="{2DA377E1-5B4F-4E73-BF9D-E1285B5C88A2}"/>
              </a:ext>
            </a:extLst>
          </p:cNvPr>
          <p:cNvSpPr/>
          <p:nvPr/>
        </p:nvSpPr>
        <p:spPr>
          <a:xfrm>
            <a:off x="7612547" y="1880433"/>
            <a:ext cx="1103181" cy="553031"/>
          </a:xfrm>
          <a:prstGeom prst="rect">
            <a:avLst/>
          </a:prstGeom>
          <a:solidFill>
            <a:srgbClr val="EE7D2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Class Id</a:t>
            </a:r>
          </a:p>
        </p:txBody>
      </p:sp>
      <p:sp>
        <p:nvSpPr>
          <p:cNvPr id="27" name="Mũi tên: Xuống 26">
            <a:extLst>
              <a:ext uri="{FF2B5EF4-FFF2-40B4-BE49-F238E27FC236}">
                <a16:creationId xmlns:a16="http://schemas.microsoft.com/office/drawing/2014/main" id="{F06966C4-B3E2-49AA-BAEC-D66601139A0F}"/>
              </a:ext>
            </a:extLst>
          </p:cNvPr>
          <p:cNvSpPr/>
          <p:nvPr/>
        </p:nvSpPr>
        <p:spPr>
          <a:xfrm rot="18329949">
            <a:off x="9249637" y="2065014"/>
            <a:ext cx="224982" cy="114557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Mũi tên: Xuống 27">
            <a:extLst>
              <a:ext uri="{FF2B5EF4-FFF2-40B4-BE49-F238E27FC236}">
                <a16:creationId xmlns:a16="http://schemas.microsoft.com/office/drawing/2014/main" id="{420BA2FA-0BDA-4D0F-A178-9224BB069D3A}"/>
              </a:ext>
            </a:extLst>
          </p:cNvPr>
          <p:cNvSpPr/>
          <p:nvPr/>
        </p:nvSpPr>
        <p:spPr>
          <a:xfrm rot="16200000">
            <a:off x="9243425" y="2934710"/>
            <a:ext cx="185254" cy="85414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Mũi tên: Xuống 28">
            <a:extLst>
              <a:ext uri="{FF2B5EF4-FFF2-40B4-BE49-F238E27FC236}">
                <a16:creationId xmlns:a16="http://schemas.microsoft.com/office/drawing/2014/main" id="{29D5F353-C285-426A-9E7E-3C78FB82D8C4}"/>
              </a:ext>
            </a:extLst>
          </p:cNvPr>
          <p:cNvSpPr/>
          <p:nvPr/>
        </p:nvSpPr>
        <p:spPr>
          <a:xfrm rot="16200000">
            <a:off x="3372151" y="2596451"/>
            <a:ext cx="185254" cy="85414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Mũi tên: Cong 29">
            <a:extLst>
              <a:ext uri="{FF2B5EF4-FFF2-40B4-BE49-F238E27FC236}">
                <a16:creationId xmlns:a16="http://schemas.microsoft.com/office/drawing/2014/main" id="{FBB80320-1309-417A-9895-54E1002F128E}"/>
              </a:ext>
            </a:extLst>
          </p:cNvPr>
          <p:cNvSpPr/>
          <p:nvPr/>
        </p:nvSpPr>
        <p:spPr>
          <a:xfrm rot="16200000" flipV="1">
            <a:off x="9632052" y="4151675"/>
            <a:ext cx="841095" cy="991650"/>
          </a:xfrm>
          <a:prstGeom prst="bentArrow">
            <a:avLst>
              <a:gd name="adj1" fmla="val 15707"/>
              <a:gd name="adj2" fmla="val 14892"/>
              <a:gd name="adj3" fmla="val 13008"/>
              <a:gd name="adj4" fmla="val 0"/>
            </a:avLst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Hình chữ nhật 30">
            <a:extLst>
              <a:ext uri="{FF2B5EF4-FFF2-40B4-BE49-F238E27FC236}">
                <a16:creationId xmlns:a16="http://schemas.microsoft.com/office/drawing/2014/main" id="{47E4033E-2F46-4B10-801B-E6354815E3EA}"/>
              </a:ext>
            </a:extLst>
          </p:cNvPr>
          <p:cNvSpPr/>
          <p:nvPr/>
        </p:nvSpPr>
        <p:spPr>
          <a:xfrm>
            <a:off x="1613857" y="4932396"/>
            <a:ext cx="7967243" cy="138881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Hình chữ nhật 31">
            <a:extLst>
              <a:ext uri="{FF2B5EF4-FFF2-40B4-BE49-F238E27FC236}">
                <a16:creationId xmlns:a16="http://schemas.microsoft.com/office/drawing/2014/main" id="{073B11F4-EE5A-4C9D-BFF9-C69E654C93BB}"/>
              </a:ext>
            </a:extLst>
          </p:cNvPr>
          <p:cNvSpPr/>
          <p:nvPr/>
        </p:nvSpPr>
        <p:spPr>
          <a:xfrm>
            <a:off x="1488665" y="4035727"/>
            <a:ext cx="125192" cy="1035243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Hình chữ nhật 32">
            <a:extLst>
              <a:ext uri="{FF2B5EF4-FFF2-40B4-BE49-F238E27FC236}">
                <a16:creationId xmlns:a16="http://schemas.microsoft.com/office/drawing/2014/main" id="{EF43B349-C935-4580-8170-94D3147C6852}"/>
              </a:ext>
            </a:extLst>
          </p:cNvPr>
          <p:cNvSpPr/>
          <p:nvPr/>
        </p:nvSpPr>
        <p:spPr>
          <a:xfrm>
            <a:off x="9882354" y="3164969"/>
            <a:ext cx="1281946" cy="788156"/>
          </a:xfrm>
          <a:prstGeom prst="rect">
            <a:avLst/>
          </a:prstGeom>
          <a:solidFill>
            <a:srgbClr val="EE7D2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Bounding box + Class Id</a:t>
            </a:r>
          </a:p>
        </p:txBody>
      </p:sp>
    </p:spTree>
    <p:extLst>
      <p:ext uri="{BB962C8B-B14F-4D97-AF65-F5344CB8AC3E}">
        <p14:creationId xmlns:p14="http://schemas.microsoft.com/office/powerpoint/2010/main" val="1036834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2">
            <a:extLst>
              <a:ext uri="{FF2B5EF4-FFF2-40B4-BE49-F238E27FC236}">
                <a16:creationId xmlns:a16="http://schemas.microsoft.com/office/drawing/2014/main" id="{76B3EDD2-F73F-4D86-A099-8A5FB4CC3357}"/>
              </a:ext>
            </a:extLst>
          </p:cNvPr>
          <p:cNvSpPr txBox="1"/>
          <p:nvPr/>
        </p:nvSpPr>
        <p:spPr>
          <a:xfrm>
            <a:off x="529152" y="165054"/>
            <a:ext cx="361829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b="1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Mask R-CNN: </a:t>
            </a:r>
            <a:r>
              <a:rPr lang="en-US" sz="2600" b="1" err="1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Phân</a:t>
            </a:r>
            <a:r>
              <a:rPr lang="en-US" sz="2600" b="1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2600" b="1" err="1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lớp</a:t>
            </a:r>
            <a:endParaRPr lang="en-US" sz="2600" b="1">
              <a:latin typeface="Roboto" panose="02000000000000000000" pitchFamily="2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6" name="TextBox 2">
            <a:extLst>
              <a:ext uri="{FF2B5EF4-FFF2-40B4-BE49-F238E27FC236}">
                <a16:creationId xmlns:a16="http://schemas.microsoft.com/office/drawing/2014/main" id="{55E84E86-1100-4DF7-8DCC-DEB178259254}"/>
              </a:ext>
            </a:extLst>
          </p:cNvPr>
          <p:cNvSpPr txBox="1"/>
          <p:nvPr/>
        </p:nvSpPr>
        <p:spPr>
          <a:xfrm>
            <a:off x="698897" y="1532744"/>
            <a:ext cx="325397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Classification loss:</a:t>
            </a:r>
          </a:p>
        </p:txBody>
      </p:sp>
      <p:sp>
        <p:nvSpPr>
          <p:cNvPr id="17" name="TextBox 2">
            <a:extLst>
              <a:ext uri="{FF2B5EF4-FFF2-40B4-BE49-F238E27FC236}">
                <a16:creationId xmlns:a16="http://schemas.microsoft.com/office/drawing/2014/main" id="{E7BDB239-01F2-4965-95AB-97FD7878C9B1}"/>
              </a:ext>
            </a:extLst>
          </p:cNvPr>
          <p:cNvSpPr txBox="1"/>
          <p:nvPr/>
        </p:nvSpPr>
        <p:spPr>
          <a:xfrm>
            <a:off x="4955303" y="882504"/>
            <a:ext cx="228139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Loss function</a:t>
            </a:r>
          </a:p>
        </p:txBody>
      </p:sp>
      <p:sp>
        <p:nvSpPr>
          <p:cNvPr id="20" name="TextBox 2">
            <a:extLst>
              <a:ext uri="{FF2B5EF4-FFF2-40B4-BE49-F238E27FC236}">
                <a16:creationId xmlns:a16="http://schemas.microsoft.com/office/drawing/2014/main" id="{6557C71A-1275-435C-87BD-009E9CDB39F2}"/>
              </a:ext>
            </a:extLst>
          </p:cNvPr>
          <p:cNvSpPr txBox="1"/>
          <p:nvPr/>
        </p:nvSpPr>
        <p:spPr>
          <a:xfrm>
            <a:off x="1121825" y="5052166"/>
            <a:ext cx="104034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err="1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num_class</a:t>
            </a:r>
            <a:r>
              <a:rPr lang="en-US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: </a:t>
            </a:r>
            <a:r>
              <a:rPr lang="en-US" err="1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số</a:t>
            </a:r>
            <a:r>
              <a:rPr lang="en-US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lượng</a:t>
            </a:r>
            <a:r>
              <a:rPr lang="en-US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 class </a:t>
            </a:r>
            <a:r>
              <a:rPr lang="en-US" err="1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được</a:t>
            </a:r>
            <a:r>
              <a:rPr lang="en-US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định</a:t>
            </a:r>
            <a:r>
              <a:rPr lang="en-US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nghĩa</a:t>
            </a:r>
            <a:r>
              <a:rPr lang="en-US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trước</a:t>
            </a:r>
            <a:r>
              <a:rPr lang="en-US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err="1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gt_class</a:t>
            </a:r>
            <a:r>
              <a:rPr lang="en-US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: </a:t>
            </a:r>
            <a:r>
              <a:rPr lang="en-US" err="1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gt_class</a:t>
            </a:r>
            <a:r>
              <a:rPr lang="en-US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[</a:t>
            </a:r>
            <a:r>
              <a:rPr lang="en-US" err="1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i</a:t>
            </a:r>
            <a:r>
              <a:rPr lang="en-US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] = 1 </a:t>
            </a:r>
            <a:r>
              <a:rPr lang="en-US" err="1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nếu</a:t>
            </a:r>
            <a:r>
              <a:rPr lang="en-US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groundtruth</a:t>
            </a:r>
            <a:r>
              <a:rPr lang="en-US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chứa</a:t>
            </a:r>
            <a:r>
              <a:rPr lang="en-US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cá</a:t>
            </a:r>
            <a:r>
              <a:rPr lang="en-US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thể</a:t>
            </a:r>
            <a:r>
              <a:rPr lang="en-US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thuộc</a:t>
            </a:r>
            <a:r>
              <a:rPr lang="en-US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lớp</a:t>
            </a:r>
            <a:r>
              <a:rPr lang="en-US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i</a:t>
            </a:r>
            <a:r>
              <a:rPr lang="en-US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, </a:t>
            </a:r>
            <a:r>
              <a:rPr lang="en-US" err="1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gt_class</a:t>
            </a:r>
            <a:r>
              <a:rPr lang="en-US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[j] = 0 </a:t>
            </a:r>
            <a:r>
              <a:rPr lang="en-US" err="1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với</a:t>
            </a:r>
            <a:r>
              <a:rPr lang="en-US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mọi</a:t>
            </a:r>
            <a:r>
              <a:rPr lang="en-US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 j </a:t>
            </a:r>
            <a:r>
              <a:rPr lang="en-US" err="1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khác</a:t>
            </a:r>
            <a:r>
              <a:rPr lang="en-US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i</a:t>
            </a:r>
            <a:r>
              <a:rPr lang="en-US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err="1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pred_class</a:t>
            </a:r>
            <a:r>
              <a:rPr lang="en-US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: </a:t>
            </a:r>
            <a:r>
              <a:rPr lang="en-US" err="1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kết</a:t>
            </a:r>
            <a:r>
              <a:rPr lang="en-US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quả</a:t>
            </a:r>
            <a:r>
              <a:rPr lang="en-US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dự</a:t>
            </a:r>
            <a:r>
              <a:rPr lang="en-US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đoán</a:t>
            </a:r>
            <a:r>
              <a:rPr lang="en-US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 (</a:t>
            </a:r>
            <a:r>
              <a:rPr lang="en-US" err="1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thuộc</a:t>
            </a:r>
            <a:r>
              <a:rPr lang="en-US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 [0,1]) </a:t>
            </a:r>
            <a:r>
              <a:rPr lang="en-US" err="1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từng</a:t>
            </a:r>
            <a:r>
              <a:rPr lang="en-US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 class </a:t>
            </a:r>
            <a:r>
              <a:rPr lang="en-US" err="1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cho</a:t>
            </a:r>
            <a:r>
              <a:rPr lang="en-US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 bounding box </a:t>
            </a:r>
            <a:r>
              <a:rPr lang="en-US" err="1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đang</a:t>
            </a:r>
            <a:r>
              <a:rPr lang="en-US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xét</a:t>
            </a:r>
            <a:r>
              <a:rPr lang="en-US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22" name="TextBox 2">
            <a:extLst>
              <a:ext uri="{FF2B5EF4-FFF2-40B4-BE49-F238E27FC236}">
                <a16:creationId xmlns:a16="http://schemas.microsoft.com/office/drawing/2014/main" id="{70E62C61-328C-41D9-B63D-7832AA8215A2}"/>
              </a:ext>
            </a:extLst>
          </p:cNvPr>
          <p:cNvSpPr txBox="1"/>
          <p:nvPr/>
        </p:nvSpPr>
        <p:spPr>
          <a:xfrm>
            <a:off x="698897" y="3824339"/>
            <a:ext cx="619720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Bounding box loss:                  </a:t>
            </a:r>
            <a:r>
              <a:rPr lang="en-US" sz="2600" err="1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giống</a:t>
            </a:r>
            <a:r>
              <a:rPr lang="en-US" sz="2600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2600" err="1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với</a:t>
            </a:r>
            <a:r>
              <a:rPr lang="en-US" sz="2600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endParaRPr lang="en-US" sz="2600" b="1">
              <a:latin typeface="Roboto" panose="02000000000000000000" pitchFamily="2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5" name="Hình ảnh 4">
            <a:extLst>
              <a:ext uri="{FF2B5EF4-FFF2-40B4-BE49-F238E27FC236}">
                <a16:creationId xmlns:a16="http://schemas.microsoft.com/office/drawing/2014/main" id="{35A65054-381E-4891-AE6B-776D3280FF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6140" y="3736049"/>
            <a:ext cx="1658259" cy="675587"/>
          </a:xfrm>
          <a:prstGeom prst="rect">
            <a:avLst/>
          </a:prstGeom>
        </p:spPr>
      </p:pic>
      <p:pic>
        <p:nvPicPr>
          <p:cNvPr id="7" name="Hình ảnh 6">
            <a:extLst>
              <a:ext uri="{FF2B5EF4-FFF2-40B4-BE49-F238E27FC236}">
                <a16:creationId xmlns:a16="http://schemas.microsoft.com/office/drawing/2014/main" id="{5E6CB7CA-2217-4117-B759-9E3E9C033F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2778" y="3866270"/>
            <a:ext cx="1152525" cy="427741"/>
          </a:xfrm>
          <a:prstGeom prst="rect">
            <a:avLst/>
          </a:prstGeom>
        </p:spPr>
      </p:pic>
      <p:pic>
        <p:nvPicPr>
          <p:cNvPr id="18" name="Hình ảnh 17">
            <a:extLst>
              <a:ext uri="{FF2B5EF4-FFF2-40B4-BE49-F238E27FC236}">
                <a16:creationId xmlns:a16="http://schemas.microsoft.com/office/drawing/2014/main" id="{D67758A1-6AE5-49DE-BA26-487B1D62E9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897" y="2250194"/>
            <a:ext cx="7762923" cy="1089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000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BD914A2-2459-49E0-BE46-C6899EB575EA}"/>
              </a:ext>
            </a:extLst>
          </p:cNvPr>
          <p:cNvSpPr txBox="1"/>
          <p:nvPr/>
        </p:nvSpPr>
        <p:spPr>
          <a:xfrm>
            <a:off x="1508760" y="1704892"/>
            <a:ext cx="7789064" cy="369588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514350" indent="-514350">
              <a:lnSpc>
                <a:spcPct val="200000"/>
              </a:lnSpc>
              <a:buFont typeface="+mj-lt"/>
              <a:buAutoNum type="romanUcPeriod"/>
            </a:pPr>
            <a:r>
              <a:rPr lang="en-US" sz="2000" b="1" err="1">
                <a:solidFill>
                  <a:srgbClr val="002060"/>
                </a:solidFill>
                <a:latin typeface="Roboto"/>
                <a:ea typeface="Roboto"/>
                <a:cs typeface="Arial"/>
              </a:rPr>
              <a:t>Động</a:t>
            </a:r>
            <a:r>
              <a:rPr lang="en-US" sz="2000" b="1">
                <a:solidFill>
                  <a:srgbClr val="002060"/>
                </a:solidFill>
                <a:latin typeface="Roboto"/>
                <a:ea typeface="Roboto"/>
                <a:cs typeface="Arial"/>
              </a:rPr>
              <a:t> </a:t>
            </a:r>
            <a:r>
              <a:rPr lang="en-US" sz="2000" b="1" err="1">
                <a:solidFill>
                  <a:srgbClr val="002060"/>
                </a:solidFill>
                <a:latin typeface="Roboto"/>
                <a:ea typeface="Roboto"/>
                <a:cs typeface="Arial"/>
              </a:rPr>
              <a:t>lực</a:t>
            </a:r>
            <a:r>
              <a:rPr lang="en-US" sz="2000" b="1">
                <a:solidFill>
                  <a:srgbClr val="002060"/>
                </a:solidFill>
                <a:latin typeface="Roboto"/>
                <a:ea typeface="Roboto"/>
                <a:cs typeface="Arial"/>
              </a:rPr>
              <a:t> </a:t>
            </a:r>
            <a:r>
              <a:rPr lang="en-US" sz="2000" b="1" err="1">
                <a:solidFill>
                  <a:srgbClr val="002060"/>
                </a:solidFill>
                <a:latin typeface="Roboto"/>
                <a:ea typeface="Roboto"/>
                <a:cs typeface="Arial"/>
              </a:rPr>
              <a:t>nghiên</a:t>
            </a:r>
            <a:r>
              <a:rPr lang="en-US" sz="2000" b="1">
                <a:solidFill>
                  <a:srgbClr val="002060"/>
                </a:solidFill>
                <a:latin typeface="Roboto"/>
                <a:ea typeface="Roboto"/>
                <a:cs typeface="Arial"/>
              </a:rPr>
              <a:t> </a:t>
            </a:r>
            <a:r>
              <a:rPr lang="en-US" sz="2000" b="1" err="1">
                <a:solidFill>
                  <a:srgbClr val="002060"/>
                </a:solidFill>
                <a:latin typeface="Roboto"/>
                <a:ea typeface="Roboto"/>
                <a:cs typeface="Arial"/>
              </a:rPr>
              <a:t>cứu</a:t>
            </a:r>
            <a:endParaRPr lang="en-US" sz="2000" b="1">
              <a:solidFill>
                <a:srgbClr val="002060"/>
              </a:solidFill>
              <a:latin typeface="Roboto"/>
              <a:ea typeface="Roboto"/>
              <a:cs typeface="Arial"/>
            </a:endParaRPr>
          </a:p>
          <a:p>
            <a:pPr marL="514350" indent="-514350">
              <a:lnSpc>
                <a:spcPct val="200000"/>
              </a:lnSpc>
              <a:buFont typeface="+mj-lt"/>
              <a:buAutoNum type="romanUcPeriod"/>
            </a:pPr>
            <a:r>
              <a:rPr lang="en-US" sz="2000" b="1" err="1">
                <a:solidFill>
                  <a:srgbClr val="002060"/>
                </a:solidFill>
                <a:latin typeface="Roboto"/>
                <a:ea typeface="Roboto"/>
                <a:cs typeface="Arial"/>
              </a:rPr>
              <a:t>Phát</a:t>
            </a:r>
            <a:r>
              <a:rPr lang="en-US" sz="2000" b="1">
                <a:solidFill>
                  <a:srgbClr val="002060"/>
                </a:solidFill>
                <a:latin typeface="Roboto"/>
                <a:ea typeface="Roboto"/>
                <a:cs typeface="Arial"/>
              </a:rPr>
              <a:t> </a:t>
            </a:r>
            <a:r>
              <a:rPr lang="en-US" sz="2000" b="1" err="1">
                <a:solidFill>
                  <a:srgbClr val="002060"/>
                </a:solidFill>
                <a:latin typeface="Roboto"/>
                <a:ea typeface="Roboto"/>
                <a:cs typeface="Arial"/>
              </a:rPr>
              <a:t>biểu</a:t>
            </a:r>
            <a:r>
              <a:rPr lang="en-US" sz="2000" b="1">
                <a:solidFill>
                  <a:srgbClr val="002060"/>
                </a:solidFill>
                <a:latin typeface="Roboto"/>
                <a:ea typeface="Roboto"/>
                <a:cs typeface="Arial"/>
              </a:rPr>
              <a:t> </a:t>
            </a:r>
            <a:r>
              <a:rPr lang="en-US" sz="2000" b="1" err="1">
                <a:solidFill>
                  <a:srgbClr val="002060"/>
                </a:solidFill>
                <a:latin typeface="Roboto"/>
                <a:ea typeface="Roboto"/>
                <a:cs typeface="Arial"/>
              </a:rPr>
              <a:t>bài</a:t>
            </a:r>
            <a:r>
              <a:rPr lang="en-US" sz="2000" b="1">
                <a:solidFill>
                  <a:srgbClr val="002060"/>
                </a:solidFill>
                <a:latin typeface="Roboto"/>
                <a:ea typeface="Roboto"/>
                <a:cs typeface="Arial"/>
              </a:rPr>
              <a:t> </a:t>
            </a:r>
            <a:r>
              <a:rPr lang="en-US" sz="2000" b="1" err="1">
                <a:solidFill>
                  <a:srgbClr val="002060"/>
                </a:solidFill>
                <a:latin typeface="Roboto"/>
                <a:ea typeface="Roboto"/>
                <a:cs typeface="Arial"/>
              </a:rPr>
              <a:t>toán</a:t>
            </a:r>
            <a:endParaRPr lang="en-US" sz="2000" b="1">
              <a:solidFill>
                <a:srgbClr val="002060"/>
              </a:solidFill>
              <a:latin typeface="Roboto"/>
              <a:ea typeface="Roboto"/>
              <a:cs typeface="Arial"/>
            </a:endParaRPr>
          </a:p>
          <a:p>
            <a:pPr marL="514350" indent="-514350">
              <a:lnSpc>
                <a:spcPct val="200000"/>
              </a:lnSpc>
              <a:buFont typeface="+mj-lt"/>
              <a:buAutoNum type="romanUcPeriod"/>
            </a:pPr>
            <a:r>
              <a:rPr lang="en-US" sz="2000" b="1" err="1">
                <a:solidFill>
                  <a:srgbClr val="002060"/>
                </a:solidFill>
                <a:latin typeface="Roboto"/>
                <a:ea typeface="Roboto"/>
                <a:cs typeface="Arial"/>
              </a:rPr>
              <a:t>Công</a:t>
            </a:r>
            <a:r>
              <a:rPr lang="en-US" sz="2000" b="1">
                <a:solidFill>
                  <a:srgbClr val="002060"/>
                </a:solidFill>
                <a:latin typeface="Roboto"/>
                <a:ea typeface="Roboto"/>
                <a:cs typeface="Arial"/>
              </a:rPr>
              <a:t> </a:t>
            </a:r>
            <a:r>
              <a:rPr lang="en-US" sz="2000" b="1" err="1">
                <a:solidFill>
                  <a:srgbClr val="002060"/>
                </a:solidFill>
                <a:latin typeface="Roboto"/>
                <a:ea typeface="Roboto"/>
                <a:cs typeface="Arial"/>
              </a:rPr>
              <a:t>trình</a:t>
            </a:r>
            <a:r>
              <a:rPr lang="en-US" sz="2000" b="1">
                <a:solidFill>
                  <a:srgbClr val="002060"/>
                </a:solidFill>
                <a:latin typeface="Roboto"/>
                <a:ea typeface="Roboto"/>
                <a:cs typeface="Arial"/>
              </a:rPr>
              <a:t> </a:t>
            </a:r>
            <a:r>
              <a:rPr lang="en-US" sz="2000" b="1" err="1">
                <a:solidFill>
                  <a:srgbClr val="002060"/>
                </a:solidFill>
                <a:latin typeface="Roboto"/>
                <a:ea typeface="Roboto"/>
                <a:cs typeface="Arial"/>
              </a:rPr>
              <a:t>liên</a:t>
            </a:r>
            <a:r>
              <a:rPr lang="en-US" sz="2000" b="1">
                <a:solidFill>
                  <a:srgbClr val="002060"/>
                </a:solidFill>
                <a:latin typeface="Roboto"/>
                <a:ea typeface="Roboto"/>
                <a:cs typeface="Arial"/>
              </a:rPr>
              <a:t> </a:t>
            </a:r>
            <a:r>
              <a:rPr lang="en-US" sz="2000" b="1" err="1">
                <a:solidFill>
                  <a:srgbClr val="002060"/>
                </a:solidFill>
                <a:latin typeface="Roboto"/>
                <a:ea typeface="Roboto"/>
                <a:cs typeface="Arial"/>
              </a:rPr>
              <a:t>quan</a:t>
            </a:r>
            <a:endParaRPr lang="en-US" sz="2000" b="1">
              <a:solidFill>
                <a:srgbClr val="002060"/>
              </a:solidFill>
              <a:latin typeface="Roboto"/>
              <a:ea typeface="Roboto"/>
              <a:cs typeface="Arial"/>
            </a:endParaRPr>
          </a:p>
          <a:p>
            <a:pPr marL="514350" indent="-514350">
              <a:lnSpc>
                <a:spcPct val="200000"/>
              </a:lnSpc>
              <a:buFont typeface="+mj-lt"/>
              <a:buAutoNum type="romanUcPeriod"/>
            </a:pPr>
            <a:r>
              <a:rPr lang="en-US" sz="2000" b="1" err="1">
                <a:solidFill>
                  <a:srgbClr val="002060"/>
                </a:solidFill>
                <a:latin typeface="Roboto"/>
                <a:ea typeface="Roboto"/>
                <a:cs typeface="Arial"/>
              </a:rPr>
              <a:t>Phương</a:t>
            </a:r>
            <a:r>
              <a:rPr lang="en-US" sz="2000" b="1">
                <a:solidFill>
                  <a:srgbClr val="002060"/>
                </a:solidFill>
                <a:latin typeface="Roboto"/>
                <a:ea typeface="Roboto"/>
                <a:cs typeface="Arial"/>
              </a:rPr>
              <a:t> </a:t>
            </a:r>
            <a:r>
              <a:rPr lang="en-US" sz="2000" b="1" err="1">
                <a:solidFill>
                  <a:srgbClr val="002060"/>
                </a:solidFill>
                <a:latin typeface="Roboto"/>
                <a:ea typeface="Roboto"/>
                <a:cs typeface="Arial"/>
              </a:rPr>
              <a:t>pháp</a:t>
            </a:r>
            <a:endParaRPr lang="en-US" sz="2000" b="1">
              <a:solidFill>
                <a:srgbClr val="002060"/>
              </a:solidFill>
              <a:latin typeface="Roboto"/>
              <a:ea typeface="Roboto"/>
              <a:cs typeface="Arial"/>
            </a:endParaRPr>
          </a:p>
          <a:p>
            <a:pPr marL="514350" indent="-514350">
              <a:lnSpc>
                <a:spcPct val="200000"/>
              </a:lnSpc>
              <a:buFont typeface="+mj-lt"/>
              <a:buAutoNum type="romanUcPeriod"/>
            </a:pPr>
            <a:r>
              <a:rPr lang="en-US" sz="2000" b="1" err="1">
                <a:solidFill>
                  <a:srgbClr val="002060"/>
                </a:solidFill>
                <a:latin typeface="Roboto"/>
                <a:ea typeface="Roboto"/>
                <a:cs typeface="Arial"/>
              </a:rPr>
              <a:t>Ứng</a:t>
            </a:r>
            <a:r>
              <a:rPr lang="en-US" sz="2000" b="1">
                <a:solidFill>
                  <a:srgbClr val="002060"/>
                </a:solidFill>
                <a:latin typeface="Roboto"/>
                <a:ea typeface="Roboto"/>
                <a:cs typeface="Arial"/>
              </a:rPr>
              <a:t> </a:t>
            </a:r>
            <a:r>
              <a:rPr lang="en-US" sz="2000" b="1" err="1">
                <a:solidFill>
                  <a:srgbClr val="002060"/>
                </a:solidFill>
                <a:latin typeface="Roboto"/>
                <a:ea typeface="Roboto"/>
                <a:cs typeface="Arial"/>
              </a:rPr>
              <a:t>dụng</a:t>
            </a:r>
            <a:endParaRPr lang="en-US" sz="2000" b="1">
              <a:solidFill>
                <a:srgbClr val="002060"/>
              </a:solidFill>
              <a:latin typeface="Roboto"/>
              <a:ea typeface="Roboto"/>
              <a:cs typeface="Arial"/>
            </a:endParaRPr>
          </a:p>
          <a:p>
            <a:pPr marL="514350" indent="-514350">
              <a:lnSpc>
                <a:spcPct val="200000"/>
              </a:lnSpc>
              <a:buAutoNum type="romanUcPeriod"/>
            </a:pPr>
            <a:r>
              <a:rPr lang="en-US" sz="2000" b="1" err="1">
                <a:solidFill>
                  <a:srgbClr val="002060"/>
                </a:solidFill>
                <a:latin typeface="Roboto"/>
                <a:ea typeface="Roboto"/>
                <a:cs typeface="Arial"/>
              </a:rPr>
              <a:t>Tài</a:t>
            </a:r>
            <a:r>
              <a:rPr lang="en-US" sz="2000" b="1">
                <a:solidFill>
                  <a:srgbClr val="002060"/>
                </a:solidFill>
                <a:latin typeface="Roboto"/>
                <a:ea typeface="Roboto"/>
                <a:cs typeface="Arial"/>
              </a:rPr>
              <a:t> </a:t>
            </a:r>
            <a:r>
              <a:rPr lang="en-US" sz="2000" b="1" err="1">
                <a:solidFill>
                  <a:srgbClr val="002060"/>
                </a:solidFill>
                <a:latin typeface="Roboto"/>
                <a:ea typeface="Roboto"/>
                <a:cs typeface="Arial"/>
              </a:rPr>
              <a:t>liệu</a:t>
            </a:r>
            <a:r>
              <a:rPr lang="en-US" sz="2000" b="1">
                <a:solidFill>
                  <a:srgbClr val="002060"/>
                </a:solidFill>
                <a:latin typeface="Roboto"/>
                <a:ea typeface="Roboto"/>
                <a:cs typeface="Arial"/>
              </a:rPr>
              <a:t> </a:t>
            </a:r>
            <a:r>
              <a:rPr lang="en-US" sz="2000" b="1" err="1">
                <a:solidFill>
                  <a:srgbClr val="002060"/>
                </a:solidFill>
                <a:latin typeface="Roboto"/>
                <a:ea typeface="Roboto"/>
                <a:cs typeface="Arial"/>
              </a:rPr>
              <a:t>tham</a:t>
            </a:r>
            <a:r>
              <a:rPr lang="en-US" sz="2000" b="1">
                <a:solidFill>
                  <a:srgbClr val="002060"/>
                </a:solidFill>
                <a:latin typeface="Roboto"/>
                <a:ea typeface="Roboto"/>
                <a:cs typeface="Arial"/>
              </a:rPr>
              <a:t> </a:t>
            </a:r>
            <a:r>
              <a:rPr lang="en-US" sz="2000" b="1" err="1">
                <a:solidFill>
                  <a:srgbClr val="002060"/>
                </a:solidFill>
                <a:latin typeface="Roboto"/>
                <a:ea typeface="Roboto"/>
                <a:cs typeface="Arial"/>
              </a:rPr>
              <a:t>khảo</a:t>
            </a:r>
            <a:endParaRPr lang="en-US" sz="2000" b="1">
              <a:solidFill>
                <a:srgbClr val="002060"/>
              </a:solidFill>
              <a:latin typeface="Roboto" panose="02000000000000000000" pitchFamily="2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483EBAC-3208-4C70-BED9-34E978F2EDBB}"/>
              </a:ext>
            </a:extLst>
          </p:cNvPr>
          <p:cNvSpPr txBox="1"/>
          <p:nvPr/>
        </p:nvSpPr>
        <p:spPr>
          <a:xfrm>
            <a:off x="1508760" y="845356"/>
            <a:ext cx="202491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err="1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Tổng</a:t>
            </a:r>
            <a:r>
              <a:rPr lang="en-US" sz="3000" b="1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3000" b="1" err="1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quan</a:t>
            </a:r>
            <a:endParaRPr lang="en-US" sz="3000" b="1">
              <a:latin typeface="Roboto" panose="02000000000000000000" pitchFamily="2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547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2">
            <a:extLst>
              <a:ext uri="{FF2B5EF4-FFF2-40B4-BE49-F238E27FC236}">
                <a16:creationId xmlns:a16="http://schemas.microsoft.com/office/drawing/2014/main" id="{76B3EDD2-F73F-4D86-A099-8A5FB4CC3357}"/>
              </a:ext>
            </a:extLst>
          </p:cNvPr>
          <p:cNvSpPr txBox="1"/>
          <p:nvPr/>
        </p:nvSpPr>
        <p:spPr>
          <a:xfrm>
            <a:off x="529152" y="165054"/>
            <a:ext cx="391164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b="1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Mask R-CNN: </a:t>
            </a:r>
            <a:r>
              <a:rPr lang="en-US" sz="2600" b="1" err="1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Phân</a:t>
            </a:r>
            <a:r>
              <a:rPr lang="en-US" sz="2600" b="1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2600" b="1" err="1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đoạn</a:t>
            </a:r>
            <a:endParaRPr lang="en-US" sz="2600" b="1">
              <a:latin typeface="Roboto" panose="02000000000000000000" pitchFamily="2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8" name="Hộp Văn bản 17">
            <a:extLst>
              <a:ext uri="{FF2B5EF4-FFF2-40B4-BE49-F238E27FC236}">
                <a16:creationId xmlns:a16="http://schemas.microsoft.com/office/drawing/2014/main" id="{C669CD09-5754-4858-895A-CF3FAB0F9A61}"/>
              </a:ext>
            </a:extLst>
          </p:cNvPr>
          <p:cNvSpPr txBox="1"/>
          <p:nvPr/>
        </p:nvSpPr>
        <p:spPr>
          <a:xfrm>
            <a:off x="1037367" y="4152006"/>
            <a:ext cx="16867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latin typeface="Roboto" panose="02000000000000000000" pitchFamily="2" charset="0"/>
                <a:ea typeface="Roboto" panose="02000000000000000000" pitchFamily="2" charset="0"/>
              </a:rPr>
              <a:t>Feature map </a:t>
            </a:r>
          </a:p>
          <a:p>
            <a:r>
              <a:rPr lang="en-US" sz="1600">
                <a:latin typeface="Roboto" panose="02000000000000000000" pitchFamily="2" charset="0"/>
                <a:ea typeface="Roboto" panose="02000000000000000000" pitchFamily="2" charset="0"/>
              </a:rPr>
              <a:t>+ bounding box</a:t>
            </a:r>
          </a:p>
          <a:p>
            <a:r>
              <a:rPr lang="en-US" sz="1600">
                <a:latin typeface="Roboto" panose="02000000000000000000" pitchFamily="2" charset="0"/>
                <a:ea typeface="Roboto" panose="02000000000000000000" pitchFamily="2" charset="0"/>
              </a:rPr>
              <a:t>+ class id</a:t>
            </a:r>
          </a:p>
        </p:txBody>
      </p:sp>
      <p:sp>
        <p:nvSpPr>
          <p:cNvPr id="19" name="Hộp Văn bản 18">
            <a:extLst>
              <a:ext uri="{FF2B5EF4-FFF2-40B4-BE49-F238E27FC236}">
                <a16:creationId xmlns:a16="http://schemas.microsoft.com/office/drawing/2014/main" id="{83754D8A-26AF-4682-BCC5-AF951CD52BAB}"/>
              </a:ext>
            </a:extLst>
          </p:cNvPr>
          <p:cNvSpPr txBox="1"/>
          <p:nvPr/>
        </p:nvSpPr>
        <p:spPr>
          <a:xfrm>
            <a:off x="2980084" y="2727881"/>
            <a:ext cx="9892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latin typeface="Roboto" panose="02000000000000000000" pitchFamily="2" charset="0"/>
                <a:ea typeface="Roboto" panose="02000000000000000000" pitchFamily="2" charset="0"/>
              </a:rPr>
              <a:t>ROI Align</a:t>
            </a:r>
          </a:p>
        </p:txBody>
      </p:sp>
      <p:sp>
        <p:nvSpPr>
          <p:cNvPr id="20" name="Mũi tên: Xuống 19">
            <a:extLst>
              <a:ext uri="{FF2B5EF4-FFF2-40B4-BE49-F238E27FC236}">
                <a16:creationId xmlns:a16="http://schemas.microsoft.com/office/drawing/2014/main" id="{05E190E7-7EC2-42D7-9116-D7E45FA02CEC}"/>
              </a:ext>
            </a:extLst>
          </p:cNvPr>
          <p:cNvSpPr/>
          <p:nvPr/>
        </p:nvSpPr>
        <p:spPr>
          <a:xfrm rot="16200000">
            <a:off x="5889149" y="2788509"/>
            <a:ext cx="354693" cy="74661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Nhóm 1">
            <a:extLst>
              <a:ext uri="{FF2B5EF4-FFF2-40B4-BE49-F238E27FC236}">
                <a16:creationId xmlns:a16="http://schemas.microsoft.com/office/drawing/2014/main" id="{D14752A3-3F82-41B1-B3F9-82C128836AFD}"/>
              </a:ext>
            </a:extLst>
          </p:cNvPr>
          <p:cNvGrpSpPr/>
          <p:nvPr/>
        </p:nvGrpSpPr>
        <p:grpSpPr>
          <a:xfrm>
            <a:off x="626162" y="1865508"/>
            <a:ext cx="2242010" cy="2087999"/>
            <a:chOff x="626162" y="1865508"/>
            <a:chExt cx="3046586" cy="2837306"/>
          </a:xfrm>
        </p:grpSpPr>
        <p:sp>
          <p:nvSpPr>
            <p:cNvPr id="16" name="Khối vuông 15">
              <a:extLst>
                <a:ext uri="{FF2B5EF4-FFF2-40B4-BE49-F238E27FC236}">
                  <a16:creationId xmlns:a16="http://schemas.microsoft.com/office/drawing/2014/main" id="{D3D4F323-DE42-439A-B75D-CED1C4FA3515}"/>
                </a:ext>
              </a:extLst>
            </p:cNvPr>
            <p:cNvSpPr/>
            <p:nvPr/>
          </p:nvSpPr>
          <p:spPr>
            <a:xfrm flipH="1">
              <a:off x="626162" y="1865508"/>
              <a:ext cx="3046586" cy="2837306"/>
            </a:xfrm>
            <a:prstGeom prst="cube">
              <a:avLst>
                <a:gd name="adj" fmla="val 12207"/>
              </a:avLst>
            </a:prstGeom>
            <a:solidFill>
              <a:schemeClr val="bg1"/>
            </a:solidFill>
            <a:ln w="28575">
              <a:solidFill>
                <a:srgbClr val="010AA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Hình chữ nhật 21">
              <a:extLst>
                <a:ext uri="{FF2B5EF4-FFF2-40B4-BE49-F238E27FC236}">
                  <a16:creationId xmlns:a16="http://schemas.microsoft.com/office/drawing/2014/main" id="{0D21A686-782E-45D6-8136-7F4AD1272652}"/>
                </a:ext>
              </a:extLst>
            </p:cNvPr>
            <p:cNvSpPr/>
            <p:nvPr/>
          </p:nvSpPr>
          <p:spPr>
            <a:xfrm>
              <a:off x="2189479" y="3264453"/>
              <a:ext cx="1028338" cy="69286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6" name="Hình chữ nhật 35">
            <a:extLst>
              <a:ext uri="{FF2B5EF4-FFF2-40B4-BE49-F238E27FC236}">
                <a16:creationId xmlns:a16="http://schemas.microsoft.com/office/drawing/2014/main" id="{3BC1243D-3C9F-4534-BB5C-8039E4CDEDFA}"/>
              </a:ext>
            </a:extLst>
          </p:cNvPr>
          <p:cNvSpPr/>
          <p:nvPr/>
        </p:nvSpPr>
        <p:spPr>
          <a:xfrm>
            <a:off x="3999972" y="2768945"/>
            <a:ext cx="1535020" cy="785748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CNN</a:t>
            </a:r>
          </a:p>
        </p:txBody>
      </p:sp>
      <p:grpSp>
        <p:nvGrpSpPr>
          <p:cNvPr id="37" name="Nhóm 36">
            <a:extLst>
              <a:ext uri="{FF2B5EF4-FFF2-40B4-BE49-F238E27FC236}">
                <a16:creationId xmlns:a16="http://schemas.microsoft.com/office/drawing/2014/main" id="{237073D6-2A59-40F4-841D-F5725CEA2B79}"/>
              </a:ext>
            </a:extLst>
          </p:cNvPr>
          <p:cNvGrpSpPr/>
          <p:nvPr/>
        </p:nvGrpSpPr>
        <p:grpSpPr>
          <a:xfrm>
            <a:off x="6605588" y="2119566"/>
            <a:ext cx="1928131" cy="1911778"/>
            <a:chOff x="4611707" y="1915239"/>
            <a:chExt cx="2793846" cy="2770151"/>
          </a:xfrm>
        </p:grpSpPr>
        <p:sp>
          <p:nvSpPr>
            <p:cNvPr id="38" name="Hình chữ nhật 37">
              <a:extLst>
                <a:ext uri="{FF2B5EF4-FFF2-40B4-BE49-F238E27FC236}">
                  <a16:creationId xmlns:a16="http://schemas.microsoft.com/office/drawing/2014/main" id="{25E0F819-4E40-4830-BE7B-C11D35269820}"/>
                </a:ext>
              </a:extLst>
            </p:cNvPr>
            <p:cNvSpPr/>
            <p:nvPr/>
          </p:nvSpPr>
          <p:spPr>
            <a:xfrm flipH="1">
              <a:off x="4611707" y="1915239"/>
              <a:ext cx="1727046" cy="170335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Hình chữ nhật 38">
              <a:extLst>
                <a:ext uri="{FF2B5EF4-FFF2-40B4-BE49-F238E27FC236}">
                  <a16:creationId xmlns:a16="http://schemas.microsoft.com/office/drawing/2014/main" id="{A7E98FDE-65E4-406D-B373-8F9BB34448BE}"/>
                </a:ext>
              </a:extLst>
            </p:cNvPr>
            <p:cNvSpPr/>
            <p:nvPr/>
          </p:nvSpPr>
          <p:spPr>
            <a:xfrm flipH="1">
              <a:off x="4764107" y="2067639"/>
              <a:ext cx="1727046" cy="170335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Hình chữ nhật 39">
              <a:extLst>
                <a:ext uri="{FF2B5EF4-FFF2-40B4-BE49-F238E27FC236}">
                  <a16:creationId xmlns:a16="http://schemas.microsoft.com/office/drawing/2014/main" id="{4C591234-3414-4B16-89B7-5C0BAB8683FD}"/>
                </a:ext>
              </a:extLst>
            </p:cNvPr>
            <p:cNvSpPr/>
            <p:nvPr/>
          </p:nvSpPr>
          <p:spPr>
            <a:xfrm flipH="1">
              <a:off x="4916507" y="2220039"/>
              <a:ext cx="1727046" cy="170335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Hình chữ nhật 40">
              <a:extLst>
                <a:ext uri="{FF2B5EF4-FFF2-40B4-BE49-F238E27FC236}">
                  <a16:creationId xmlns:a16="http://schemas.microsoft.com/office/drawing/2014/main" id="{F8EBF7AB-79DA-4A55-9E0D-F3DA3CB91D10}"/>
                </a:ext>
              </a:extLst>
            </p:cNvPr>
            <p:cNvSpPr/>
            <p:nvPr/>
          </p:nvSpPr>
          <p:spPr>
            <a:xfrm flipH="1">
              <a:off x="5068907" y="2372439"/>
              <a:ext cx="1727046" cy="170335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Hình chữ nhật 41">
              <a:extLst>
                <a:ext uri="{FF2B5EF4-FFF2-40B4-BE49-F238E27FC236}">
                  <a16:creationId xmlns:a16="http://schemas.microsoft.com/office/drawing/2014/main" id="{683DF135-61AF-43BD-AFCF-0F21F977E900}"/>
                </a:ext>
              </a:extLst>
            </p:cNvPr>
            <p:cNvSpPr/>
            <p:nvPr/>
          </p:nvSpPr>
          <p:spPr>
            <a:xfrm flipH="1">
              <a:off x="5221307" y="2524839"/>
              <a:ext cx="1727046" cy="170335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Hình chữ nhật 42">
              <a:extLst>
                <a:ext uri="{FF2B5EF4-FFF2-40B4-BE49-F238E27FC236}">
                  <a16:creationId xmlns:a16="http://schemas.microsoft.com/office/drawing/2014/main" id="{C768885B-985A-44C6-A979-B4025B7E38D2}"/>
                </a:ext>
              </a:extLst>
            </p:cNvPr>
            <p:cNvSpPr/>
            <p:nvPr/>
          </p:nvSpPr>
          <p:spPr>
            <a:xfrm flipH="1">
              <a:off x="5373707" y="2677239"/>
              <a:ext cx="1727046" cy="170335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Hình chữ nhật 43">
              <a:extLst>
                <a:ext uri="{FF2B5EF4-FFF2-40B4-BE49-F238E27FC236}">
                  <a16:creationId xmlns:a16="http://schemas.microsoft.com/office/drawing/2014/main" id="{D801C51F-DE49-4FA8-BE06-41F88574AA2B}"/>
                </a:ext>
              </a:extLst>
            </p:cNvPr>
            <p:cNvSpPr/>
            <p:nvPr/>
          </p:nvSpPr>
          <p:spPr>
            <a:xfrm flipH="1">
              <a:off x="5526107" y="2829639"/>
              <a:ext cx="1727046" cy="170335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Hình chữ nhật 44">
              <a:extLst>
                <a:ext uri="{FF2B5EF4-FFF2-40B4-BE49-F238E27FC236}">
                  <a16:creationId xmlns:a16="http://schemas.microsoft.com/office/drawing/2014/main" id="{CD27E77D-8928-4255-B547-A9CB6B098202}"/>
                </a:ext>
              </a:extLst>
            </p:cNvPr>
            <p:cNvSpPr/>
            <p:nvPr/>
          </p:nvSpPr>
          <p:spPr>
            <a:xfrm flipH="1">
              <a:off x="5678507" y="2982039"/>
              <a:ext cx="1727046" cy="170335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Hộp Văn bản 45">
            <a:extLst>
              <a:ext uri="{FF2B5EF4-FFF2-40B4-BE49-F238E27FC236}">
                <a16:creationId xmlns:a16="http://schemas.microsoft.com/office/drawing/2014/main" id="{8BD7F2D3-AECD-4049-B233-AB9B3035C5B0}"/>
              </a:ext>
            </a:extLst>
          </p:cNvPr>
          <p:cNvSpPr txBox="1"/>
          <p:nvPr/>
        </p:nvSpPr>
        <p:spPr>
          <a:xfrm>
            <a:off x="6439805" y="4306728"/>
            <a:ext cx="27070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>
                <a:latin typeface="Roboto" panose="02000000000000000000" pitchFamily="2" charset="0"/>
                <a:ea typeface="Roboto" panose="02000000000000000000" pitchFamily="2" charset="0"/>
              </a:rPr>
              <a:t>Mask </a:t>
            </a:r>
            <a:r>
              <a:rPr lang="en-US" sz="1600" err="1">
                <a:latin typeface="Roboto" panose="02000000000000000000" pitchFamily="2" charset="0"/>
                <a:ea typeface="Roboto" panose="02000000000000000000" pitchFamily="2" charset="0"/>
              </a:rPr>
              <a:t>cho</a:t>
            </a:r>
            <a:r>
              <a:rPr lang="en-US" sz="16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err="1">
                <a:latin typeface="Roboto" panose="02000000000000000000" pitchFamily="2" charset="0"/>
                <a:ea typeface="Roboto" panose="02000000000000000000" pitchFamily="2" charset="0"/>
              </a:rPr>
              <a:t>từng</a:t>
            </a:r>
            <a:r>
              <a:rPr lang="en-US" sz="1600">
                <a:latin typeface="Roboto" panose="02000000000000000000" pitchFamily="2" charset="0"/>
                <a:ea typeface="Roboto" panose="02000000000000000000" pitchFamily="2" charset="0"/>
              </a:rPr>
              <a:t> class</a:t>
            </a:r>
          </a:p>
        </p:txBody>
      </p:sp>
      <p:sp>
        <p:nvSpPr>
          <p:cNvPr id="47" name="Mũi tên: Xuống 46">
            <a:extLst>
              <a:ext uri="{FF2B5EF4-FFF2-40B4-BE49-F238E27FC236}">
                <a16:creationId xmlns:a16="http://schemas.microsoft.com/office/drawing/2014/main" id="{99719EB4-F0EE-4A45-A431-2E63726FCB5D}"/>
              </a:ext>
            </a:extLst>
          </p:cNvPr>
          <p:cNvSpPr/>
          <p:nvPr/>
        </p:nvSpPr>
        <p:spPr>
          <a:xfrm rot="16200000">
            <a:off x="3313624" y="2839696"/>
            <a:ext cx="354693" cy="74661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Mũi tên: Xuống 48">
            <a:extLst>
              <a:ext uri="{FF2B5EF4-FFF2-40B4-BE49-F238E27FC236}">
                <a16:creationId xmlns:a16="http://schemas.microsoft.com/office/drawing/2014/main" id="{D12A5497-447C-44A6-BA58-4E701CD3D602}"/>
              </a:ext>
            </a:extLst>
          </p:cNvPr>
          <p:cNvSpPr/>
          <p:nvPr/>
        </p:nvSpPr>
        <p:spPr>
          <a:xfrm rot="16200000">
            <a:off x="8843306" y="2788508"/>
            <a:ext cx="354693" cy="74661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0" name="Hình ảnh 49">
            <a:extLst>
              <a:ext uri="{FF2B5EF4-FFF2-40B4-BE49-F238E27FC236}">
                <a16:creationId xmlns:a16="http://schemas.microsoft.com/office/drawing/2014/main" id="{94E42DC1-7B9E-41A9-A045-DA35C5C9E6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7419" y="2048739"/>
            <a:ext cx="1898419" cy="2158608"/>
          </a:xfrm>
          <a:prstGeom prst="rect">
            <a:avLst/>
          </a:prstGeom>
        </p:spPr>
      </p:pic>
      <p:sp>
        <p:nvSpPr>
          <p:cNvPr id="51" name="Hộp Văn bản 50">
            <a:extLst>
              <a:ext uri="{FF2B5EF4-FFF2-40B4-BE49-F238E27FC236}">
                <a16:creationId xmlns:a16="http://schemas.microsoft.com/office/drawing/2014/main" id="{7F8EEC5C-BEC9-4EF2-96CA-91450795D7C4}"/>
              </a:ext>
            </a:extLst>
          </p:cNvPr>
          <p:cNvSpPr txBox="1"/>
          <p:nvPr/>
        </p:nvSpPr>
        <p:spPr>
          <a:xfrm>
            <a:off x="9522673" y="4476005"/>
            <a:ext cx="21879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err="1">
                <a:latin typeface="Roboto" panose="02000000000000000000" pitchFamily="2" charset="0"/>
                <a:ea typeface="Roboto" panose="02000000000000000000" pitchFamily="2" charset="0"/>
              </a:rPr>
              <a:t>Chọn</a:t>
            </a:r>
            <a:r>
              <a:rPr lang="en-US" sz="1600">
                <a:latin typeface="Roboto" panose="02000000000000000000" pitchFamily="2" charset="0"/>
                <a:ea typeface="Roboto" panose="02000000000000000000" pitchFamily="2" charset="0"/>
              </a:rPr>
              <a:t> mask </a:t>
            </a:r>
            <a:r>
              <a:rPr lang="en-US" sz="1600" err="1">
                <a:latin typeface="Roboto" panose="02000000000000000000" pitchFamily="2" charset="0"/>
                <a:ea typeface="Roboto" panose="02000000000000000000" pitchFamily="2" charset="0"/>
              </a:rPr>
              <a:t>tương</a:t>
            </a:r>
            <a:r>
              <a:rPr lang="en-US" sz="16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err="1">
                <a:latin typeface="Roboto" panose="02000000000000000000" pitchFamily="2" charset="0"/>
                <a:ea typeface="Roboto" panose="02000000000000000000" pitchFamily="2" charset="0"/>
              </a:rPr>
              <a:t>ứng</a:t>
            </a:r>
            <a:r>
              <a:rPr lang="en-US" sz="1600">
                <a:latin typeface="Roboto" panose="02000000000000000000" pitchFamily="2" charset="0"/>
                <a:ea typeface="Roboto" panose="02000000000000000000" pitchFamily="2" charset="0"/>
              </a:rPr>
              <a:t> class id</a:t>
            </a:r>
          </a:p>
        </p:txBody>
      </p:sp>
    </p:spTree>
    <p:extLst>
      <p:ext uri="{BB962C8B-B14F-4D97-AF65-F5344CB8AC3E}">
        <p14:creationId xmlns:p14="http://schemas.microsoft.com/office/powerpoint/2010/main" val="33578026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2">
            <a:extLst>
              <a:ext uri="{FF2B5EF4-FFF2-40B4-BE49-F238E27FC236}">
                <a16:creationId xmlns:a16="http://schemas.microsoft.com/office/drawing/2014/main" id="{76B3EDD2-F73F-4D86-A099-8A5FB4CC3357}"/>
              </a:ext>
            </a:extLst>
          </p:cNvPr>
          <p:cNvSpPr txBox="1"/>
          <p:nvPr/>
        </p:nvSpPr>
        <p:spPr>
          <a:xfrm>
            <a:off x="529152" y="165054"/>
            <a:ext cx="391164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b="1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Mask R-CNN: </a:t>
            </a:r>
            <a:r>
              <a:rPr lang="en-US" sz="2600" b="1" err="1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Phân</a:t>
            </a:r>
            <a:r>
              <a:rPr lang="en-US" sz="2600" b="1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2600" b="1" err="1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đoạn</a:t>
            </a:r>
            <a:endParaRPr lang="en-US" sz="2600" b="1">
              <a:latin typeface="Roboto" panose="02000000000000000000" pitchFamily="2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24" name="TextBox 2">
            <a:extLst>
              <a:ext uri="{FF2B5EF4-FFF2-40B4-BE49-F238E27FC236}">
                <a16:creationId xmlns:a16="http://schemas.microsoft.com/office/drawing/2014/main" id="{3BFCF6A0-8339-44A4-ADF5-8697104E3CA7}"/>
              </a:ext>
            </a:extLst>
          </p:cNvPr>
          <p:cNvSpPr txBox="1"/>
          <p:nvPr/>
        </p:nvSpPr>
        <p:spPr>
          <a:xfrm>
            <a:off x="4525526" y="958704"/>
            <a:ext cx="314094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Mask loss function</a:t>
            </a:r>
          </a:p>
        </p:txBody>
      </p:sp>
      <p:sp>
        <p:nvSpPr>
          <p:cNvPr id="27" name="TextBox 2">
            <a:extLst>
              <a:ext uri="{FF2B5EF4-FFF2-40B4-BE49-F238E27FC236}">
                <a16:creationId xmlns:a16="http://schemas.microsoft.com/office/drawing/2014/main" id="{3C5C1BB4-E3A7-40D4-BEBD-36A297B75992}"/>
              </a:ext>
            </a:extLst>
          </p:cNvPr>
          <p:cNvSpPr txBox="1"/>
          <p:nvPr/>
        </p:nvSpPr>
        <p:spPr>
          <a:xfrm>
            <a:off x="529152" y="4139185"/>
            <a:ext cx="104034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err="1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mask_size</a:t>
            </a:r>
            <a:r>
              <a:rPr lang="en-US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: </a:t>
            </a:r>
            <a:r>
              <a:rPr lang="en-US" err="1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tổng</a:t>
            </a:r>
            <a:r>
              <a:rPr lang="en-US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số</a:t>
            </a:r>
            <a:r>
              <a:rPr lang="en-US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 pixel </a:t>
            </a:r>
            <a:r>
              <a:rPr lang="en-US" err="1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của</a:t>
            </a:r>
            <a:r>
              <a:rPr lang="en-US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một</a:t>
            </a:r>
            <a:r>
              <a:rPr lang="en-US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 mask.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err="1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gt_mask</a:t>
            </a:r>
            <a:r>
              <a:rPr lang="en-US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: </a:t>
            </a:r>
            <a:r>
              <a:rPr lang="en-US" err="1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gt_mask</a:t>
            </a:r>
            <a:r>
              <a:rPr lang="en-US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[</a:t>
            </a:r>
            <a:r>
              <a:rPr lang="en-US" err="1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i</a:t>
            </a:r>
            <a:r>
              <a:rPr lang="en-US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] = 1 </a:t>
            </a:r>
            <a:r>
              <a:rPr lang="en-US" err="1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nếu</a:t>
            </a:r>
            <a:r>
              <a:rPr lang="en-US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 pixel </a:t>
            </a:r>
            <a:r>
              <a:rPr lang="en-US" err="1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thứ</a:t>
            </a:r>
            <a:r>
              <a:rPr lang="en-US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i</a:t>
            </a:r>
            <a:r>
              <a:rPr lang="en-US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thuộc</a:t>
            </a:r>
            <a:r>
              <a:rPr lang="en-US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groundtruth</a:t>
            </a:r>
            <a:r>
              <a:rPr lang="en-US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 mask, </a:t>
            </a:r>
            <a:r>
              <a:rPr lang="en-US" err="1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ngược</a:t>
            </a:r>
            <a:r>
              <a:rPr lang="en-US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lại</a:t>
            </a:r>
            <a:r>
              <a:rPr lang="en-US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gt_mask</a:t>
            </a:r>
            <a:r>
              <a:rPr lang="en-US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[</a:t>
            </a:r>
            <a:r>
              <a:rPr lang="en-US" err="1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i</a:t>
            </a:r>
            <a:r>
              <a:rPr lang="en-US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] = 0.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err="1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pred_class</a:t>
            </a:r>
            <a:r>
              <a:rPr lang="en-US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: </a:t>
            </a:r>
            <a:r>
              <a:rPr lang="en-US" err="1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kết</a:t>
            </a:r>
            <a:r>
              <a:rPr lang="en-US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quả</a:t>
            </a:r>
            <a:r>
              <a:rPr lang="en-US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dự</a:t>
            </a:r>
            <a:r>
              <a:rPr lang="en-US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đoán</a:t>
            </a:r>
            <a:r>
              <a:rPr lang="en-US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 (</a:t>
            </a:r>
            <a:r>
              <a:rPr lang="en-US" err="1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thuộc</a:t>
            </a:r>
            <a:r>
              <a:rPr lang="en-US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 [0,1]) </a:t>
            </a:r>
            <a:r>
              <a:rPr lang="en-US" err="1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từng</a:t>
            </a:r>
            <a:r>
              <a:rPr lang="en-US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 pixel </a:t>
            </a:r>
            <a:r>
              <a:rPr lang="en-US" err="1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cho</a:t>
            </a:r>
            <a:r>
              <a:rPr lang="en-US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từng</a:t>
            </a:r>
            <a:r>
              <a:rPr lang="en-US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 class.</a:t>
            </a:r>
          </a:p>
        </p:txBody>
      </p:sp>
      <p:pic>
        <p:nvPicPr>
          <p:cNvPr id="6" name="Hình ảnh 5">
            <a:extLst>
              <a:ext uri="{FF2B5EF4-FFF2-40B4-BE49-F238E27FC236}">
                <a16:creationId xmlns:a16="http://schemas.microsoft.com/office/drawing/2014/main" id="{768FFB6B-4696-4F1D-B139-0405624B03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152" y="1734391"/>
            <a:ext cx="9170711" cy="1085850"/>
          </a:xfrm>
          <a:prstGeom prst="rect">
            <a:avLst/>
          </a:prstGeom>
        </p:spPr>
      </p:pic>
      <p:pic>
        <p:nvPicPr>
          <p:cNvPr id="3" name="Hình ảnh 2">
            <a:extLst>
              <a:ext uri="{FF2B5EF4-FFF2-40B4-BE49-F238E27FC236}">
                <a16:creationId xmlns:a16="http://schemas.microsoft.com/office/drawing/2014/main" id="{3844AC16-8818-4491-8578-6E6AF1D182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0800" y="2918044"/>
            <a:ext cx="6279081" cy="510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596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A2FBD27-1D01-451E-BD61-F68D232A8796}"/>
              </a:ext>
            </a:extLst>
          </p:cNvPr>
          <p:cNvSpPr txBox="1"/>
          <p:nvPr/>
        </p:nvSpPr>
        <p:spPr>
          <a:xfrm>
            <a:off x="1375654" y="2572137"/>
            <a:ext cx="9440691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4000" b="1">
                <a:latin typeface="Roboto"/>
                <a:ea typeface="Roboto"/>
                <a:cs typeface="Arial"/>
              </a:rPr>
              <a:t>V. </a:t>
            </a:r>
            <a:r>
              <a:rPr lang="en-US" sz="4000" b="1" err="1">
                <a:latin typeface="Roboto"/>
                <a:ea typeface="Roboto"/>
                <a:cs typeface="Arial"/>
              </a:rPr>
              <a:t>Ứng</a:t>
            </a:r>
            <a:r>
              <a:rPr lang="en-US" sz="4000" b="1">
                <a:latin typeface="Roboto"/>
                <a:ea typeface="Roboto"/>
                <a:cs typeface="Arial"/>
              </a:rPr>
              <a:t> </a:t>
            </a:r>
            <a:r>
              <a:rPr lang="en-US" sz="4000" b="1" err="1">
                <a:latin typeface="Roboto"/>
                <a:ea typeface="Roboto"/>
                <a:cs typeface="Arial"/>
              </a:rPr>
              <a:t>dụng</a:t>
            </a:r>
            <a:endParaRPr lang="en-US" sz="4000" b="1">
              <a:latin typeface="Roboto"/>
              <a:ea typeface="Roboto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00105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7AC6E78-E8E9-4D65-ACBC-DBF0F3D3EAFE}"/>
              </a:ext>
            </a:extLst>
          </p:cNvPr>
          <p:cNvSpPr txBox="1"/>
          <p:nvPr/>
        </p:nvSpPr>
        <p:spPr>
          <a:xfrm>
            <a:off x="742707" y="477627"/>
            <a:ext cx="202972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b="1">
                <a:latin typeface="Roboto" panose="02000000000000000000" pitchFamily="2" charset="0"/>
                <a:ea typeface="Roboto" panose="02000000000000000000" pitchFamily="2" charset="0"/>
                <a:cs typeface="Segoe UI" panose="020B0502040204020203" pitchFamily="34" charset="0"/>
              </a:rPr>
              <a:t>V. </a:t>
            </a:r>
            <a:r>
              <a:rPr lang="en-US" sz="2600" b="1" err="1">
                <a:latin typeface="Roboto" panose="02000000000000000000" pitchFamily="2" charset="0"/>
                <a:ea typeface="Roboto" panose="02000000000000000000" pitchFamily="2" charset="0"/>
                <a:cs typeface="Segoe UI" panose="020B0502040204020203" pitchFamily="34" charset="0"/>
              </a:rPr>
              <a:t>Ứng</a:t>
            </a:r>
            <a:r>
              <a:rPr lang="en-US" sz="2600" b="1">
                <a:latin typeface="Roboto" panose="02000000000000000000" pitchFamily="2" charset="0"/>
                <a:ea typeface="Roboto" panose="02000000000000000000" pitchFamily="2" charset="0"/>
                <a:cs typeface="Segoe UI" panose="020B0502040204020203" pitchFamily="34" charset="0"/>
              </a:rPr>
              <a:t> </a:t>
            </a:r>
            <a:r>
              <a:rPr lang="en-US" sz="2600" b="1" err="1">
                <a:latin typeface="Roboto" panose="02000000000000000000" pitchFamily="2" charset="0"/>
                <a:ea typeface="Roboto" panose="02000000000000000000" pitchFamily="2" charset="0"/>
                <a:cs typeface="Segoe UI" panose="020B0502040204020203" pitchFamily="34" charset="0"/>
              </a:rPr>
              <a:t>dụng</a:t>
            </a:r>
            <a:endParaRPr lang="en-US" sz="2600" b="1">
              <a:latin typeface="Roboto" panose="02000000000000000000" pitchFamily="2" charset="0"/>
              <a:ea typeface="Roboto" panose="02000000000000000000" pitchFamily="2" charset="0"/>
              <a:cs typeface="Segoe UI" panose="020B0502040204020203" pitchFamily="34" charset="0"/>
            </a:endParaRPr>
          </a:p>
        </p:txBody>
      </p:sp>
      <p:pic>
        <p:nvPicPr>
          <p:cNvPr id="4" name="Hình ảnh 3" descr="Ảnh có chứa trong nhà, vài&#10;&#10;Mô tả được tạo tự động">
            <a:extLst>
              <a:ext uri="{FF2B5EF4-FFF2-40B4-BE49-F238E27FC236}">
                <a16:creationId xmlns:a16="http://schemas.microsoft.com/office/drawing/2014/main" id="{E696F808-FAEC-4DFB-855F-3E08091E30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0709" y="1252378"/>
            <a:ext cx="7750581" cy="4353243"/>
          </a:xfrm>
          <a:prstGeom prst="rect">
            <a:avLst/>
          </a:prstGeom>
        </p:spPr>
      </p:pic>
      <p:sp>
        <p:nvSpPr>
          <p:cNvPr id="8" name="Hộp Văn bản 7">
            <a:extLst>
              <a:ext uri="{FF2B5EF4-FFF2-40B4-BE49-F238E27FC236}">
                <a16:creationId xmlns:a16="http://schemas.microsoft.com/office/drawing/2014/main" id="{46C91FDB-DD53-48DA-B105-11AA50518F75}"/>
              </a:ext>
            </a:extLst>
          </p:cNvPr>
          <p:cNvSpPr txBox="1"/>
          <p:nvPr/>
        </p:nvSpPr>
        <p:spPr>
          <a:xfrm>
            <a:off x="6350001" y="6041540"/>
            <a:ext cx="584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latin typeface="Calibri" panose="020F0502020204030204" pitchFamily="34" charset="0"/>
                <a:cs typeface="Calibri" panose="020F0502020204030204" pitchFamily="34" charset="0"/>
              </a:rPr>
              <a:t>(Source: https://</a:t>
            </a:r>
            <a:r>
              <a:rPr lang="en-US" sz="1200" err="1">
                <a:latin typeface="Calibri" panose="020F0502020204030204" pitchFamily="34" charset="0"/>
                <a:cs typeface="Calibri" panose="020F0502020204030204" pitchFamily="34" charset="0"/>
              </a:rPr>
              <a:t>keymakr.com</a:t>
            </a:r>
            <a:r>
              <a:rPr lang="en-US" sz="1200">
                <a:latin typeface="Calibri" panose="020F0502020204030204" pitchFamily="34" charset="0"/>
                <a:cs typeface="Calibri" panose="020F0502020204030204" pitchFamily="34" charset="0"/>
              </a:rPr>
              <a:t>/blog/instance-segmentation-for-waste-management-ais/)</a:t>
            </a:r>
          </a:p>
        </p:txBody>
      </p:sp>
    </p:spTree>
    <p:extLst>
      <p:ext uri="{BB962C8B-B14F-4D97-AF65-F5344CB8AC3E}">
        <p14:creationId xmlns:p14="http://schemas.microsoft.com/office/powerpoint/2010/main" val="3581008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7AC6E78-E8E9-4D65-ACBC-DBF0F3D3EAFE}"/>
              </a:ext>
            </a:extLst>
          </p:cNvPr>
          <p:cNvSpPr txBox="1"/>
          <p:nvPr/>
        </p:nvSpPr>
        <p:spPr>
          <a:xfrm>
            <a:off x="742707" y="477627"/>
            <a:ext cx="202972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b="1">
                <a:latin typeface="Roboto" panose="02000000000000000000" pitchFamily="2" charset="0"/>
                <a:ea typeface="Roboto" panose="02000000000000000000" pitchFamily="2" charset="0"/>
                <a:cs typeface="Segoe UI" panose="020B0502040204020203" pitchFamily="34" charset="0"/>
              </a:rPr>
              <a:t>V. </a:t>
            </a:r>
            <a:r>
              <a:rPr lang="en-US" sz="2600" b="1" err="1">
                <a:latin typeface="Roboto" panose="02000000000000000000" pitchFamily="2" charset="0"/>
                <a:ea typeface="Roboto" panose="02000000000000000000" pitchFamily="2" charset="0"/>
                <a:cs typeface="Segoe UI" panose="020B0502040204020203" pitchFamily="34" charset="0"/>
              </a:rPr>
              <a:t>Ứng</a:t>
            </a:r>
            <a:r>
              <a:rPr lang="en-US" sz="2600" b="1">
                <a:latin typeface="Roboto" panose="02000000000000000000" pitchFamily="2" charset="0"/>
                <a:ea typeface="Roboto" panose="02000000000000000000" pitchFamily="2" charset="0"/>
                <a:cs typeface="Segoe UI" panose="020B0502040204020203" pitchFamily="34" charset="0"/>
              </a:rPr>
              <a:t> </a:t>
            </a:r>
            <a:r>
              <a:rPr lang="en-US" sz="2600" b="1" err="1">
                <a:latin typeface="Roboto" panose="02000000000000000000" pitchFamily="2" charset="0"/>
                <a:ea typeface="Roboto" panose="02000000000000000000" pitchFamily="2" charset="0"/>
                <a:cs typeface="Segoe UI" panose="020B0502040204020203" pitchFamily="34" charset="0"/>
              </a:rPr>
              <a:t>dụng</a:t>
            </a:r>
            <a:endParaRPr lang="en-US" sz="2600" b="1">
              <a:latin typeface="Roboto" panose="02000000000000000000" pitchFamily="2" charset="0"/>
              <a:ea typeface="Roboto" panose="02000000000000000000" pitchFamily="2" charset="0"/>
              <a:cs typeface="Segoe UI" panose="020B0502040204020203" pitchFamily="34" charset="0"/>
            </a:endParaRPr>
          </a:p>
        </p:txBody>
      </p:sp>
      <p:sp>
        <p:nvSpPr>
          <p:cNvPr id="8" name="Hộp Văn bản 7">
            <a:extLst>
              <a:ext uri="{FF2B5EF4-FFF2-40B4-BE49-F238E27FC236}">
                <a16:creationId xmlns:a16="http://schemas.microsoft.com/office/drawing/2014/main" id="{46C91FDB-DD53-48DA-B105-11AA50518F75}"/>
              </a:ext>
            </a:extLst>
          </p:cNvPr>
          <p:cNvSpPr txBox="1"/>
          <p:nvPr/>
        </p:nvSpPr>
        <p:spPr>
          <a:xfrm>
            <a:off x="9362732" y="4630184"/>
            <a:ext cx="584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latin typeface="Roboto" pitchFamily="2" charset="0"/>
                <a:ea typeface="Roboto" pitchFamily="2" charset="0"/>
                <a:cs typeface="Calibri" panose="020F0502020204030204" pitchFamily="34" charset="0"/>
              </a:rPr>
              <a:t>(Jia et al. 2020)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A01725E-E675-4A67-BF4E-5C5D8803B0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3751" y="1955800"/>
            <a:ext cx="9847699" cy="2575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520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7AC6E78-E8E9-4D65-ACBC-DBF0F3D3EAFE}"/>
              </a:ext>
            </a:extLst>
          </p:cNvPr>
          <p:cNvSpPr txBox="1"/>
          <p:nvPr/>
        </p:nvSpPr>
        <p:spPr>
          <a:xfrm>
            <a:off x="742707" y="477627"/>
            <a:ext cx="202972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b="1">
                <a:latin typeface="Roboto" panose="02000000000000000000" pitchFamily="2" charset="0"/>
                <a:ea typeface="Roboto" panose="02000000000000000000" pitchFamily="2" charset="0"/>
                <a:cs typeface="Segoe UI" panose="020B0502040204020203" pitchFamily="34" charset="0"/>
              </a:rPr>
              <a:t>V. </a:t>
            </a:r>
            <a:r>
              <a:rPr lang="en-US" sz="2600" b="1" err="1">
                <a:latin typeface="Roboto" panose="02000000000000000000" pitchFamily="2" charset="0"/>
                <a:ea typeface="Roboto" panose="02000000000000000000" pitchFamily="2" charset="0"/>
                <a:cs typeface="Segoe UI" panose="020B0502040204020203" pitchFamily="34" charset="0"/>
              </a:rPr>
              <a:t>Ứng</a:t>
            </a:r>
            <a:r>
              <a:rPr lang="en-US" sz="2600" b="1">
                <a:latin typeface="Roboto" panose="02000000000000000000" pitchFamily="2" charset="0"/>
                <a:ea typeface="Roboto" panose="02000000000000000000" pitchFamily="2" charset="0"/>
                <a:cs typeface="Segoe UI" panose="020B0502040204020203" pitchFamily="34" charset="0"/>
              </a:rPr>
              <a:t> </a:t>
            </a:r>
            <a:r>
              <a:rPr lang="en-US" sz="2600" b="1" err="1">
                <a:latin typeface="Roboto" panose="02000000000000000000" pitchFamily="2" charset="0"/>
                <a:ea typeface="Roboto" panose="02000000000000000000" pitchFamily="2" charset="0"/>
                <a:cs typeface="Segoe UI" panose="020B0502040204020203" pitchFamily="34" charset="0"/>
              </a:rPr>
              <a:t>dụng</a:t>
            </a:r>
            <a:endParaRPr lang="en-US" sz="2600" b="1">
              <a:latin typeface="Roboto" panose="02000000000000000000" pitchFamily="2" charset="0"/>
              <a:ea typeface="Roboto" panose="02000000000000000000" pitchFamily="2" charset="0"/>
              <a:cs typeface="Segoe UI" panose="020B0502040204020203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2F4DD97-9742-4F8F-82F0-8C6F2A72A0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2393" y="1230299"/>
            <a:ext cx="4219607" cy="3836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C24C32A-45B0-47D9-BC07-133201B31E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1468" y="1230298"/>
            <a:ext cx="4165599" cy="3836368"/>
          </a:xfrm>
          <a:prstGeom prst="rect">
            <a:avLst/>
          </a:prstGeom>
        </p:spPr>
      </p:pic>
      <p:sp>
        <p:nvSpPr>
          <p:cNvPr id="7" name="Hộp Văn bản 7">
            <a:extLst>
              <a:ext uri="{FF2B5EF4-FFF2-40B4-BE49-F238E27FC236}">
                <a16:creationId xmlns:a16="http://schemas.microsoft.com/office/drawing/2014/main" id="{B240694D-A560-432B-A284-9AAD94B40C2F}"/>
              </a:ext>
            </a:extLst>
          </p:cNvPr>
          <p:cNvSpPr txBox="1"/>
          <p:nvPr/>
        </p:nvSpPr>
        <p:spPr>
          <a:xfrm>
            <a:off x="8597763" y="5156958"/>
            <a:ext cx="2095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latin typeface="Roboto" pitchFamily="2" charset="0"/>
                <a:ea typeface="Roboto" pitchFamily="2" charset="0"/>
                <a:cs typeface="Calibri" panose="020F0502020204030204" pitchFamily="34" charset="0"/>
              </a:rPr>
              <a:t>(</a:t>
            </a:r>
            <a:r>
              <a:rPr lang="en-US" b="1" err="1">
                <a:latin typeface="Roboto" pitchFamily="2" charset="0"/>
                <a:ea typeface="Roboto" pitchFamily="2" charset="0"/>
                <a:cs typeface="Calibri" panose="020F0502020204030204" pitchFamily="34" charset="0"/>
              </a:rPr>
              <a:t>Nie</a:t>
            </a:r>
            <a:r>
              <a:rPr lang="en-US" b="1">
                <a:latin typeface="Roboto" pitchFamily="2" charset="0"/>
                <a:ea typeface="Roboto" pitchFamily="2" charset="0"/>
                <a:cs typeface="Calibri" panose="020F0502020204030204" pitchFamily="34" charset="0"/>
              </a:rPr>
              <a:t> et al. 2018)</a:t>
            </a:r>
          </a:p>
        </p:txBody>
      </p:sp>
      <p:sp>
        <p:nvSpPr>
          <p:cNvPr id="9" name="Hộp Văn bản 7">
            <a:extLst>
              <a:ext uri="{FF2B5EF4-FFF2-40B4-BE49-F238E27FC236}">
                <a16:creationId xmlns:a16="http://schemas.microsoft.com/office/drawing/2014/main" id="{7FE51072-3D2D-4254-B750-AF17716CAE33}"/>
              </a:ext>
            </a:extLst>
          </p:cNvPr>
          <p:cNvSpPr txBox="1"/>
          <p:nvPr/>
        </p:nvSpPr>
        <p:spPr>
          <a:xfrm>
            <a:off x="3473983" y="5156958"/>
            <a:ext cx="2485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latin typeface="Roboto" pitchFamily="2" charset="0"/>
                <a:ea typeface="Roboto" pitchFamily="2" charset="0"/>
                <a:cs typeface="Calibri" panose="020F0502020204030204" pitchFamily="34" charset="0"/>
              </a:rPr>
              <a:t>(Mohanty et al. 2020)</a:t>
            </a:r>
          </a:p>
        </p:txBody>
      </p:sp>
    </p:spTree>
    <p:extLst>
      <p:ext uri="{BB962C8B-B14F-4D97-AF65-F5344CB8AC3E}">
        <p14:creationId xmlns:p14="http://schemas.microsoft.com/office/powerpoint/2010/main" val="3865111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Hình ảnh 8">
            <a:extLst>
              <a:ext uri="{FF2B5EF4-FFF2-40B4-BE49-F238E27FC236}">
                <a16:creationId xmlns:a16="http://schemas.microsoft.com/office/drawing/2014/main" id="{51E3EAFD-A7B7-4563-9C10-2828C8A262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4689" y="1074016"/>
            <a:ext cx="7842622" cy="5079618"/>
          </a:xfrm>
          <a:prstGeom prst="rect">
            <a:avLst/>
          </a:prstGeom>
        </p:spPr>
      </p:pic>
      <p:sp>
        <p:nvSpPr>
          <p:cNvPr id="10" name="TextBox 1">
            <a:extLst>
              <a:ext uri="{FF2B5EF4-FFF2-40B4-BE49-F238E27FC236}">
                <a16:creationId xmlns:a16="http://schemas.microsoft.com/office/drawing/2014/main" id="{F58D6524-DA8C-4687-AE5B-4DBE4FF3C636}"/>
              </a:ext>
            </a:extLst>
          </p:cNvPr>
          <p:cNvSpPr txBox="1"/>
          <p:nvPr/>
        </p:nvSpPr>
        <p:spPr>
          <a:xfrm>
            <a:off x="742707" y="477627"/>
            <a:ext cx="340509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b="1">
                <a:latin typeface="Roboto" panose="02000000000000000000" pitchFamily="2" charset="0"/>
                <a:ea typeface="Roboto" panose="02000000000000000000" pitchFamily="2" charset="0"/>
                <a:cs typeface="Segoe UI" panose="020B0502040204020203" pitchFamily="34" charset="0"/>
              </a:rPr>
              <a:t>VI. </a:t>
            </a:r>
            <a:r>
              <a:rPr lang="en-US" sz="2600" b="1" err="1">
                <a:latin typeface="Roboto" panose="02000000000000000000" pitchFamily="2" charset="0"/>
                <a:ea typeface="Roboto" panose="02000000000000000000" pitchFamily="2" charset="0"/>
                <a:cs typeface="Segoe UI" panose="020B0502040204020203" pitchFamily="34" charset="0"/>
              </a:rPr>
              <a:t>Tài</a:t>
            </a:r>
            <a:r>
              <a:rPr lang="en-US" sz="2600" b="1">
                <a:latin typeface="Roboto" panose="02000000000000000000" pitchFamily="2" charset="0"/>
                <a:ea typeface="Roboto" panose="02000000000000000000" pitchFamily="2" charset="0"/>
                <a:cs typeface="Segoe UI" panose="020B0502040204020203" pitchFamily="34" charset="0"/>
              </a:rPr>
              <a:t> </a:t>
            </a:r>
            <a:r>
              <a:rPr lang="en-US" sz="2600" b="1" err="1">
                <a:latin typeface="Roboto" panose="02000000000000000000" pitchFamily="2" charset="0"/>
                <a:ea typeface="Roboto" panose="02000000000000000000" pitchFamily="2" charset="0"/>
                <a:cs typeface="Segoe UI" panose="020B0502040204020203" pitchFamily="34" charset="0"/>
              </a:rPr>
              <a:t>liệu</a:t>
            </a:r>
            <a:r>
              <a:rPr lang="en-US" sz="2600" b="1">
                <a:latin typeface="Roboto" panose="02000000000000000000" pitchFamily="2" charset="0"/>
                <a:ea typeface="Roboto" panose="02000000000000000000" pitchFamily="2" charset="0"/>
                <a:cs typeface="Segoe UI" panose="020B0502040204020203" pitchFamily="34" charset="0"/>
              </a:rPr>
              <a:t> </a:t>
            </a:r>
            <a:r>
              <a:rPr lang="en-US" sz="2600" b="1" err="1">
                <a:latin typeface="Roboto" panose="02000000000000000000" pitchFamily="2" charset="0"/>
                <a:ea typeface="Roboto" panose="02000000000000000000" pitchFamily="2" charset="0"/>
                <a:cs typeface="Segoe UI" panose="020B0502040204020203" pitchFamily="34" charset="0"/>
              </a:rPr>
              <a:t>tham</a:t>
            </a:r>
            <a:r>
              <a:rPr lang="en-US" sz="2600" b="1">
                <a:latin typeface="Roboto" panose="02000000000000000000" pitchFamily="2" charset="0"/>
                <a:ea typeface="Roboto" panose="02000000000000000000" pitchFamily="2" charset="0"/>
                <a:cs typeface="Segoe UI" panose="020B0502040204020203" pitchFamily="34" charset="0"/>
              </a:rPr>
              <a:t> </a:t>
            </a:r>
            <a:r>
              <a:rPr lang="en-US" sz="2600" b="1" err="1">
                <a:latin typeface="Roboto" panose="02000000000000000000" pitchFamily="2" charset="0"/>
                <a:ea typeface="Roboto" panose="02000000000000000000" pitchFamily="2" charset="0"/>
                <a:cs typeface="Segoe UI" panose="020B0502040204020203" pitchFamily="34" charset="0"/>
              </a:rPr>
              <a:t>khảo</a:t>
            </a:r>
            <a:endParaRPr lang="en-US" sz="2600" b="1">
              <a:latin typeface="Roboto" panose="02000000000000000000" pitchFamily="2" charset="0"/>
              <a:ea typeface="Roboto" panose="02000000000000000000" pitchFamily="2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3727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B04048C-91E5-460B-9E89-37C42FF209CA}"/>
              </a:ext>
            </a:extLst>
          </p:cNvPr>
          <p:cNvSpPr txBox="1"/>
          <p:nvPr/>
        </p:nvSpPr>
        <p:spPr>
          <a:xfrm>
            <a:off x="4283983" y="1974593"/>
            <a:ext cx="7337578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600" b="1" err="1">
                <a:latin typeface="Roboto"/>
                <a:ea typeface="Roboto"/>
              </a:rPr>
              <a:t>Cảm</a:t>
            </a:r>
            <a:r>
              <a:rPr lang="en-US" sz="3600" b="1">
                <a:latin typeface="Roboto"/>
                <a:ea typeface="Roboto"/>
              </a:rPr>
              <a:t> </a:t>
            </a:r>
            <a:r>
              <a:rPr lang="en-US" sz="3600" b="1" err="1">
                <a:latin typeface="Roboto"/>
                <a:ea typeface="Roboto"/>
              </a:rPr>
              <a:t>ơn</a:t>
            </a:r>
            <a:r>
              <a:rPr lang="en-US" sz="3600" b="1">
                <a:latin typeface="Roboto"/>
                <a:ea typeface="Roboto"/>
              </a:rPr>
              <a:t> </a:t>
            </a:r>
            <a:r>
              <a:rPr lang="en-US" sz="3600" b="1" err="1">
                <a:latin typeface="Roboto"/>
                <a:ea typeface="Roboto"/>
              </a:rPr>
              <a:t>thầy</a:t>
            </a:r>
            <a:r>
              <a:rPr lang="en-US" sz="3600" b="1">
                <a:latin typeface="Roboto"/>
                <a:ea typeface="Roboto"/>
              </a:rPr>
              <a:t> </a:t>
            </a:r>
            <a:r>
              <a:rPr lang="en-US" sz="3600" b="1" err="1">
                <a:latin typeface="Roboto"/>
                <a:ea typeface="Roboto"/>
              </a:rPr>
              <a:t>và</a:t>
            </a:r>
            <a:r>
              <a:rPr lang="en-US" sz="3600" b="1">
                <a:latin typeface="Roboto"/>
                <a:ea typeface="Roboto"/>
              </a:rPr>
              <a:t> </a:t>
            </a:r>
            <a:r>
              <a:rPr lang="en-US" sz="3600" b="1" err="1">
                <a:latin typeface="Roboto"/>
                <a:ea typeface="Roboto"/>
              </a:rPr>
              <a:t>các</a:t>
            </a:r>
            <a:r>
              <a:rPr lang="en-US" sz="3600" b="1">
                <a:latin typeface="Roboto"/>
                <a:ea typeface="Roboto"/>
              </a:rPr>
              <a:t> </a:t>
            </a:r>
            <a:r>
              <a:rPr lang="en-US" sz="3600" b="1" err="1">
                <a:latin typeface="Roboto"/>
                <a:ea typeface="Roboto"/>
              </a:rPr>
              <a:t>bạn</a:t>
            </a:r>
            <a:r>
              <a:rPr lang="en-US" sz="3600" b="1">
                <a:latin typeface="Roboto"/>
                <a:ea typeface="Roboto"/>
              </a:rPr>
              <a:t> </a:t>
            </a:r>
          </a:p>
          <a:p>
            <a:pPr algn="ctr"/>
            <a:r>
              <a:rPr lang="en-US" sz="3600" b="1" err="1">
                <a:latin typeface="Roboto"/>
                <a:ea typeface="Roboto"/>
              </a:rPr>
              <a:t>đã</a:t>
            </a:r>
            <a:r>
              <a:rPr lang="en-US" sz="3600" b="1">
                <a:latin typeface="Roboto"/>
                <a:ea typeface="Roboto"/>
              </a:rPr>
              <a:t> </a:t>
            </a:r>
            <a:r>
              <a:rPr lang="en-US" sz="3600" b="1" err="1">
                <a:latin typeface="Roboto"/>
                <a:ea typeface="Roboto"/>
              </a:rPr>
              <a:t>lắng</a:t>
            </a:r>
            <a:r>
              <a:rPr lang="en-US" sz="3600" b="1">
                <a:latin typeface="Roboto"/>
                <a:ea typeface="Roboto"/>
              </a:rPr>
              <a:t> </a:t>
            </a:r>
            <a:r>
              <a:rPr lang="en-US" sz="3600" b="1" err="1">
                <a:latin typeface="Roboto"/>
                <a:ea typeface="Roboto"/>
              </a:rPr>
              <a:t>nghe</a:t>
            </a:r>
            <a:endParaRPr lang="en-US" sz="3600">
              <a:latin typeface="Roboto"/>
              <a:ea typeface="Roboto"/>
            </a:endParaRPr>
          </a:p>
        </p:txBody>
      </p:sp>
      <p:pic>
        <p:nvPicPr>
          <p:cNvPr id="6" name="Picture 5" descr="A picture containing small, holding, table, sitting&#10;&#10;Description automatically generated">
            <a:extLst>
              <a:ext uri="{FF2B5EF4-FFF2-40B4-BE49-F238E27FC236}">
                <a16:creationId xmlns:a16="http://schemas.microsoft.com/office/drawing/2014/main" id="{0F548339-A9E4-492A-889F-73E85C5AFE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789" y="620720"/>
            <a:ext cx="3297735" cy="5086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469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A2FBD27-1D01-451E-BD61-F68D232A8796}"/>
              </a:ext>
            </a:extLst>
          </p:cNvPr>
          <p:cNvSpPr txBox="1"/>
          <p:nvPr/>
        </p:nvSpPr>
        <p:spPr>
          <a:xfrm>
            <a:off x="1375654" y="2572137"/>
            <a:ext cx="94406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>
                <a:latin typeface="Roboto" panose="02000000000000000000" pitchFamily="2" charset="0"/>
                <a:ea typeface="Roboto" panose="02000000000000000000" pitchFamily="2" charset="0"/>
                <a:cs typeface="Segoe UI" panose="020B0502040204020203" pitchFamily="34" charset="0"/>
              </a:rPr>
              <a:t>I. </a:t>
            </a:r>
            <a:r>
              <a:rPr lang="en-US" sz="4000" b="1" err="1">
                <a:latin typeface="Roboto" panose="02000000000000000000" pitchFamily="2" charset="0"/>
                <a:ea typeface="Roboto" panose="02000000000000000000" pitchFamily="2" charset="0"/>
                <a:cs typeface="Segoe UI" panose="020B0502040204020203" pitchFamily="34" charset="0"/>
              </a:rPr>
              <a:t>Động</a:t>
            </a:r>
            <a:r>
              <a:rPr lang="en-US" sz="4000" b="1">
                <a:latin typeface="Roboto" panose="02000000000000000000" pitchFamily="2" charset="0"/>
                <a:ea typeface="Roboto" panose="02000000000000000000" pitchFamily="2" charset="0"/>
                <a:cs typeface="Segoe UI" panose="020B0502040204020203" pitchFamily="34" charset="0"/>
              </a:rPr>
              <a:t> </a:t>
            </a:r>
            <a:r>
              <a:rPr lang="en-US" sz="4000" b="1" err="1">
                <a:latin typeface="Roboto" panose="02000000000000000000" pitchFamily="2" charset="0"/>
                <a:ea typeface="Roboto" panose="02000000000000000000" pitchFamily="2" charset="0"/>
                <a:cs typeface="Segoe UI" panose="020B0502040204020203" pitchFamily="34" charset="0"/>
              </a:rPr>
              <a:t>lực</a:t>
            </a:r>
            <a:r>
              <a:rPr lang="en-US" sz="4000" b="1">
                <a:latin typeface="Roboto" panose="02000000000000000000" pitchFamily="2" charset="0"/>
                <a:ea typeface="Roboto" panose="02000000000000000000" pitchFamily="2" charset="0"/>
                <a:cs typeface="Segoe UI" panose="020B0502040204020203" pitchFamily="34" charset="0"/>
              </a:rPr>
              <a:t> </a:t>
            </a:r>
            <a:r>
              <a:rPr lang="en-US" sz="4000" b="1" err="1">
                <a:latin typeface="Roboto" panose="02000000000000000000" pitchFamily="2" charset="0"/>
                <a:ea typeface="Roboto" panose="02000000000000000000" pitchFamily="2" charset="0"/>
                <a:cs typeface="Segoe UI" panose="020B0502040204020203" pitchFamily="34" charset="0"/>
              </a:rPr>
              <a:t>nghiên</a:t>
            </a:r>
            <a:r>
              <a:rPr lang="en-US" sz="4000" b="1">
                <a:latin typeface="Roboto" panose="02000000000000000000" pitchFamily="2" charset="0"/>
                <a:ea typeface="Roboto" panose="02000000000000000000" pitchFamily="2" charset="0"/>
                <a:cs typeface="Segoe UI" panose="020B0502040204020203" pitchFamily="34" charset="0"/>
              </a:rPr>
              <a:t> </a:t>
            </a:r>
            <a:r>
              <a:rPr lang="en-US" sz="4000" b="1" err="1">
                <a:latin typeface="Roboto" panose="02000000000000000000" pitchFamily="2" charset="0"/>
                <a:ea typeface="Roboto" panose="02000000000000000000" pitchFamily="2" charset="0"/>
                <a:cs typeface="Segoe UI" panose="020B0502040204020203" pitchFamily="34" charset="0"/>
              </a:rPr>
              <a:t>cứu</a:t>
            </a:r>
            <a:r>
              <a:rPr lang="en-US" sz="4000" b="1">
                <a:latin typeface="Roboto" panose="02000000000000000000" pitchFamily="2" charset="0"/>
                <a:ea typeface="Roboto" panose="02000000000000000000" pitchFamily="2" charset="0"/>
                <a:cs typeface="Segoe UI" panose="020B0502040204020203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77234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7AC6E78-E8E9-4D65-ACBC-DBF0F3D3EAFE}"/>
              </a:ext>
            </a:extLst>
          </p:cNvPr>
          <p:cNvSpPr txBox="1"/>
          <p:nvPr/>
        </p:nvSpPr>
        <p:spPr>
          <a:xfrm>
            <a:off x="742707" y="477627"/>
            <a:ext cx="362631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b="1">
                <a:latin typeface="Roboto" panose="02000000000000000000" pitchFamily="2" charset="0"/>
                <a:ea typeface="Roboto" panose="02000000000000000000" pitchFamily="2" charset="0"/>
                <a:cs typeface="Segoe UI" panose="020B0502040204020203" pitchFamily="34" charset="0"/>
              </a:rPr>
              <a:t>I. </a:t>
            </a:r>
            <a:r>
              <a:rPr lang="en-US" sz="2600" b="1" err="1">
                <a:latin typeface="Roboto" panose="02000000000000000000" pitchFamily="2" charset="0"/>
                <a:ea typeface="Roboto" panose="02000000000000000000" pitchFamily="2" charset="0"/>
                <a:cs typeface="Segoe UI" panose="020B0502040204020203" pitchFamily="34" charset="0"/>
              </a:rPr>
              <a:t>Động</a:t>
            </a:r>
            <a:r>
              <a:rPr lang="en-US" sz="2600" b="1">
                <a:latin typeface="Roboto" panose="02000000000000000000" pitchFamily="2" charset="0"/>
                <a:ea typeface="Roboto" panose="02000000000000000000" pitchFamily="2" charset="0"/>
                <a:cs typeface="Segoe UI" panose="020B0502040204020203" pitchFamily="34" charset="0"/>
              </a:rPr>
              <a:t> </a:t>
            </a:r>
            <a:r>
              <a:rPr lang="en-US" sz="2600" b="1" err="1">
                <a:latin typeface="Roboto" panose="02000000000000000000" pitchFamily="2" charset="0"/>
                <a:ea typeface="Roboto" panose="02000000000000000000" pitchFamily="2" charset="0"/>
                <a:cs typeface="Segoe UI" panose="020B0502040204020203" pitchFamily="34" charset="0"/>
              </a:rPr>
              <a:t>lực</a:t>
            </a:r>
            <a:r>
              <a:rPr lang="en-US" sz="2600" b="1">
                <a:latin typeface="Roboto" panose="02000000000000000000" pitchFamily="2" charset="0"/>
                <a:ea typeface="Roboto" panose="02000000000000000000" pitchFamily="2" charset="0"/>
                <a:cs typeface="Segoe UI" panose="020B0502040204020203" pitchFamily="34" charset="0"/>
              </a:rPr>
              <a:t> </a:t>
            </a:r>
            <a:r>
              <a:rPr lang="en-US" sz="2600" b="1" err="1">
                <a:latin typeface="Roboto" panose="02000000000000000000" pitchFamily="2" charset="0"/>
                <a:ea typeface="Roboto" panose="02000000000000000000" pitchFamily="2" charset="0"/>
                <a:cs typeface="Segoe UI" panose="020B0502040204020203" pitchFamily="34" charset="0"/>
              </a:rPr>
              <a:t>nghiên</a:t>
            </a:r>
            <a:r>
              <a:rPr lang="en-US" sz="2600" b="1">
                <a:latin typeface="Roboto" panose="02000000000000000000" pitchFamily="2" charset="0"/>
                <a:ea typeface="Roboto" panose="02000000000000000000" pitchFamily="2" charset="0"/>
                <a:cs typeface="Segoe UI" panose="020B0502040204020203" pitchFamily="34" charset="0"/>
              </a:rPr>
              <a:t> </a:t>
            </a:r>
            <a:r>
              <a:rPr lang="en-US" sz="2600" b="1" err="1">
                <a:latin typeface="Roboto" panose="02000000000000000000" pitchFamily="2" charset="0"/>
                <a:ea typeface="Roboto" panose="02000000000000000000" pitchFamily="2" charset="0"/>
                <a:cs typeface="Segoe UI" panose="020B0502040204020203" pitchFamily="34" charset="0"/>
              </a:rPr>
              <a:t>cứu</a:t>
            </a:r>
            <a:r>
              <a:rPr lang="en-US" sz="2600" b="1">
                <a:latin typeface="Roboto" panose="02000000000000000000" pitchFamily="2" charset="0"/>
                <a:ea typeface="Roboto" panose="02000000000000000000" pitchFamily="2" charset="0"/>
                <a:cs typeface="Segoe UI" panose="020B0502040204020203" pitchFamily="34" charset="0"/>
              </a:rPr>
              <a:t> </a:t>
            </a:r>
          </a:p>
        </p:txBody>
      </p:sp>
      <p:pic>
        <p:nvPicPr>
          <p:cNvPr id="15" name="Picture 4" descr="Computer | Free Stock Photo | Illustration of computer with question mark |  # 2092">
            <a:extLst>
              <a:ext uri="{FF2B5EF4-FFF2-40B4-BE49-F238E27FC236}">
                <a16:creationId xmlns:a16="http://schemas.microsoft.com/office/drawing/2014/main" id="{027D9661-3C19-4228-96AC-EFF52F9484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9073" y="3842223"/>
            <a:ext cx="2583908" cy="2418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Hình ảnh 12">
            <a:extLst>
              <a:ext uri="{FF2B5EF4-FFF2-40B4-BE49-F238E27FC236}">
                <a16:creationId xmlns:a16="http://schemas.microsoft.com/office/drawing/2014/main" id="{1B066AB9-B9F6-4A46-8655-4783373CD5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7114" y="1271587"/>
            <a:ext cx="2968231" cy="2997913"/>
          </a:xfrm>
          <a:prstGeom prst="rect">
            <a:avLst/>
          </a:prstGeom>
        </p:spPr>
      </p:pic>
      <p:pic>
        <p:nvPicPr>
          <p:cNvPr id="17" name="Hình ảnh 16">
            <a:extLst>
              <a:ext uri="{FF2B5EF4-FFF2-40B4-BE49-F238E27FC236}">
                <a16:creationId xmlns:a16="http://schemas.microsoft.com/office/drawing/2014/main" id="{F7288B0E-DE13-49E8-A017-AD46B4C44D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7821" y="1271587"/>
            <a:ext cx="3007905" cy="2997912"/>
          </a:xfrm>
          <a:prstGeom prst="rect">
            <a:avLst/>
          </a:prstGeom>
        </p:spPr>
      </p:pic>
      <p:sp>
        <p:nvSpPr>
          <p:cNvPr id="18" name="Hộp Văn bản 17">
            <a:extLst>
              <a:ext uri="{FF2B5EF4-FFF2-40B4-BE49-F238E27FC236}">
                <a16:creationId xmlns:a16="http://schemas.microsoft.com/office/drawing/2014/main" id="{48D80A6A-D36C-4D06-81DA-D227AC6B80AD}"/>
              </a:ext>
            </a:extLst>
          </p:cNvPr>
          <p:cNvSpPr txBox="1"/>
          <p:nvPr/>
        </p:nvSpPr>
        <p:spPr>
          <a:xfrm>
            <a:off x="1531141" y="4923442"/>
            <a:ext cx="71645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err="1">
                <a:latin typeface="Roboto" panose="02000000000000000000" pitchFamily="2" charset="0"/>
                <a:ea typeface="Roboto" panose="02000000000000000000" pitchFamily="2" charset="0"/>
              </a:rPr>
              <a:t>Làm</a:t>
            </a:r>
            <a:r>
              <a:rPr lang="en-US" sz="24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400" err="1">
                <a:latin typeface="Roboto" panose="02000000000000000000" pitchFamily="2" charset="0"/>
                <a:ea typeface="Roboto" panose="02000000000000000000" pitchFamily="2" charset="0"/>
              </a:rPr>
              <a:t>sao</a:t>
            </a:r>
            <a:r>
              <a:rPr lang="en-US" sz="24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400" err="1">
                <a:latin typeface="Roboto" panose="02000000000000000000" pitchFamily="2" charset="0"/>
                <a:ea typeface="Roboto" panose="02000000000000000000" pitchFamily="2" charset="0"/>
              </a:rPr>
              <a:t>để</a:t>
            </a:r>
            <a:r>
              <a:rPr lang="en-US" sz="24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400" b="1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bao </a:t>
            </a:r>
            <a:r>
              <a:rPr lang="en-US" sz="2400" b="1" err="1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sát</a:t>
            </a:r>
            <a:r>
              <a:rPr lang="en-US" sz="2400" b="1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400" err="1">
                <a:latin typeface="Roboto" panose="02000000000000000000" pitchFamily="2" charset="0"/>
                <a:ea typeface="Roboto" panose="02000000000000000000" pitchFamily="2" charset="0"/>
              </a:rPr>
              <a:t>các</a:t>
            </a:r>
            <a:r>
              <a:rPr lang="en-US" sz="24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400" b="1" err="1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cá</a:t>
            </a:r>
            <a:r>
              <a:rPr lang="en-US" sz="2400" b="1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400" b="1" err="1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thể</a:t>
            </a:r>
            <a:r>
              <a:rPr lang="en-US" sz="24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400" err="1">
                <a:latin typeface="Roboto" panose="02000000000000000000" pitchFamily="2" charset="0"/>
                <a:ea typeface="Roboto" panose="02000000000000000000" pitchFamily="2" charset="0"/>
              </a:rPr>
              <a:t>mong</a:t>
            </a:r>
            <a:r>
              <a:rPr lang="en-US" sz="24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400" err="1">
                <a:latin typeface="Roboto" panose="02000000000000000000" pitchFamily="2" charset="0"/>
                <a:ea typeface="Roboto" panose="02000000000000000000" pitchFamily="2" charset="0"/>
              </a:rPr>
              <a:t>muốn</a:t>
            </a:r>
            <a:endParaRPr lang="en-US" sz="240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sz="2400" err="1">
                <a:latin typeface="Roboto" panose="02000000000000000000" pitchFamily="2" charset="0"/>
                <a:ea typeface="Roboto" panose="02000000000000000000" pitchFamily="2" charset="0"/>
              </a:rPr>
              <a:t>bất</a:t>
            </a:r>
            <a:r>
              <a:rPr lang="en-US" sz="24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400" err="1">
                <a:latin typeface="Roboto" panose="02000000000000000000" pitchFamily="2" charset="0"/>
                <a:ea typeface="Roboto" panose="02000000000000000000" pitchFamily="2" charset="0"/>
              </a:rPr>
              <a:t>kể</a:t>
            </a:r>
            <a:r>
              <a:rPr lang="en-US" sz="24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400" b="1" err="1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hình</a:t>
            </a:r>
            <a:r>
              <a:rPr lang="en-US" sz="2400" b="1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400" b="1" err="1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dáng</a:t>
            </a:r>
            <a:r>
              <a:rPr lang="en-US" sz="2400"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en-US" sz="2400" b="1" err="1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kích</a:t>
            </a:r>
            <a:r>
              <a:rPr lang="en-US" sz="2400" b="1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400" b="1" err="1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thước</a:t>
            </a:r>
            <a:r>
              <a:rPr lang="en-US" sz="2400">
                <a:latin typeface="Roboto" panose="02000000000000000000" pitchFamily="2" charset="0"/>
                <a:ea typeface="Roboto" panose="02000000000000000000" pitchFamily="2" charset="0"/>
              </a:rPr>
              <a:t> hay </a:t>
            </a:r>
            <a:r>
              <a:rPr lang="en-US" sz="2400" b="1" err="1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màu</a:t>
            </a:r>
            <a:r>
              <a:rPr lang="en-US" sz="2400" b="1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400" b="1" err="1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sắc</a:t>
            </a:r>
            <a:r>
              <a:rPr lang="en-US" sz="2400">
                <a:latin typeface="Roboto" panose="02000000000000000000" pitchFamily="2" charset="0"/>
                <a:ea typeface="Roboto" panose="02000000000000000000" pitchFamily="2" charset="0"/>
              </a:rPr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2226936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A2FBD27-1D01-451E-BD61-F68D232A8796}"/>
              </a:ext>
            </a:extLst>
          </p:cNvPr>
          <p:cNvSpPr txBox="1"/>
          <p:nvPr/>
        </p:nvSpPr>
        <p:spPr>
          <a:xfrm>
            <a:off x="1375654" y="2572137"/>
            <a:ext cx="94406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II. </a:t>
            </a:r>
            <a:r>
              <a:rPr lang="en-US" sz="4000" b="1" err="1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Phát</a:t>
            </a:r>
            <a:r>
              <a:rPr lang="en-US" sz="4000" b="1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4000" b="1" err="1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biểu</a:t>
            </a:r>
            <a:r>
              <a:rPr lang="en-US" sz="4000" b="1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4000" b="1" err="1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bài</a:t>
            </a:r>
            <a:r>
              <a:rPr lang="en-US" sz="4000" b="1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4000" b="1" err="1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toán</a:t>
            </a:r>
            <a:endParaRPr lang="en-US" sz="4000" b="1">
              <a:latin typeface="Roboto" panose="02000000000000000000" pitchFamily="2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3242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5D0DAF1-7571-4A06-93FC-36BD5C464E65}"/>
              </a:ext>
            </a:extLst>
          </p:cNvPr>
          <p:cNvSpPr txBox="1"/>
          <p:nvPr/>
        </p:nvSpPr>
        <p:spPr>
          <a:xfrm>
            <a:off x="1237487" y="325496"/>
            <a:ext cx="359955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II. </a:t>
            </a:r>
            <a:r>
              <a:rPr lang="en-US" sz="2600" b="1" err="1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Phát</a:t>
            </a:r>
            <a:r>
              <a:rPr lang="en-US" sz="2600" b="1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2600" b="1" err="1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biểu</a:t>
            </a:r>
            <a:r>
              <a:rPr lang="en-US" sz="2600" b="1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2600" b="1" err="1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bài</a:t>
            </a:r>
            <a:r>
              <a:rPr lang="en-US" sz="2600" b="1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2600" b="1" err="1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toán</a:t>
            </a:r>
            <a:endParaRPr lang="en-US" sz="2600" b="1">
              <a:latin typeface="Roboto" panose="02000000000000000000" pitchFamily="2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5059AE5-9FF4-44C4-847B-D3EC3C729D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239" y="1365494"/>
            <a:ext cx="4282476" cy="2870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Hình ảnh 5">
            <a:extLst>
              <a:ext uri="{FF2B5EF4-FFF2-40B4-BE49-F238E27FC236}">
                <a16:creationId xmlns:a16="http://schemas.microsoft.com/office/drawing/2014/main" id="{E7EE8601-C706-40B6-BC0C-2744B3F9A7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4287" y="1365494"/>
            <a:ext cx="4271558" cy="2870597"/>
          </a:xfrm>
          <a:prstGeom prst="rect">
            <a:avLst/>
          </a:prstGeom>
        </p:spPr>
      </p:pic>
      <p:pic>
        <p:nvPicPr>
          <p:cNvPr id="10" name="Hình ảnh 9">
            <a:extLst>
              <a:ext uri="{FF2B5EF4-FFF2-40B4-BE49-F238E27FC236}">
                <a16:creationId xmlns:a16="http://schemas.microsoft.com/office/drawing/2014/main" id="{7160A37B-42C9-425C-A64E-DD4CB30DE8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1653" y="1365494"/>
            <a:ext cx="4345108" cy="2870597"/>
          </a:xfrm>
          <a:prstGeom prst="rect">
            <a:avLst/>
          </a:prstGeom>
        </p:spPr>
      </p:pic>
      <p:sp>
        <p:nvSpPr>
          <p:cNvPr id="11" name="TextBox 1">
            <a:extLst>
              <a:ext uri="{FF2B5EF4-FFF2-40B4-BE49-F238E27FC236}">
                <a16:creationId xmlns:a16="http://schemas.microsoft.com/office/drawing/2014/main" id="{D71E1C30-C458-4B5C-8389-18ED08D96D5C}"/>
              </a:ext>
            </a:extLst>
          </p:cNvPr>
          <p:cNvSpPr txBox="1"/>
          <p:nvPr/>
        </p:nvSpPr>
        <p:spPr>
          <a:xfrm>
            <a:off x="3403529" y="4375730"/>
            <a:ext cx="5384940" cy="181588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1600" b="1" err="1">
                <a:latin typeface="Roboto" panose="02000000000000000000" pitchFamily="2" charset="0"/>
                <a:ea typeface="Roboto" panose="02000000000000000000" pitchFamily="2" charset="0"/>
              </a:rPr>
              <a:t>Phân</a:t>
            </a:r>
            <a:r>
              <a:rPr lang="en-US" sz="1600" b="1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b="1" err="1">
                <a:latin typeface="Roboto" panose="02000000000000000000" pitchFamily="2" charset="0"/>
                <a:ea typeface="Roboto" panose="02000000000000000000" pitchFamily="2" charset="0"/>
              </a:rPr>
              <a:t>đoạn</a:t>
            </a:r>
            <a:r>
              <a:rPr lang="en-US" sz="1600" b="1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b="1" err="1">
                <a:latin typeface="Roboto" panose="02000000000000000000" pitchFamily="2" charset="0"/>
                <a:ea typeface="Roboto" panose="02000000000000000000" pitchFamily="2" charset="0"/>
              </a:rPr>
              <a:t>cá</a:t>
            </a:r>
            <a:r>
              <a:rPr lang="en-US" sz="1600" b="1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b="1" err="1">
                <a:latin typeface="Roboto" panose="02000000000000000000" pitchFamily="2" charset="0"/>
                <a:ea typeface="Roboto" panose="02000000000000000000" pitchFamily="2" charset="0"/>
              </a:rPr>
              <a:t>thể</a:t>
            </a:r>
            <a:r>
              <a:rPr lang="en-US" sz="1600" b="1">
                <a:latin typeface="Roboto" panose="02000000000000000000" pitchFamily="2" charset="0"/>
                <a:ea typeface="Roboto" panose="02000000000000000000" pitchFamily="2" charset="0"/>
              </a:rPr>
              <a:t> (Instance Segmentation)</a:t>
            </a:r>
          </a:p>
          <a:p>
            <a:r>
              <a:rPr lang="vi-VN" sz="1600" b="1" err="1">
                <a:latin typeface="Roboto" panose="02000000000000000000" pitchFamily="2" charset="0"/>
                <a:ea typeface="Roboto" panose="02000000000000000000" pitchFamily="2" charset="0"/>
              </a:rPr>
              <a:t>Input</a:t>
            </a:r>
            <a:r>
              <a:rPr lang="vi-VN" sz="1600" b="1">
                <a:latin typeface="Roboto" panose="02000000000000000000" pitchFamily="2" charset="0"/>
                <a:ea typeface="Roboto" panose="02000000000000000000" pitchFamily="2" charset="0"/>
              </a:rPr>
              <a:t>: </a:t>
            </a:r>
            <a:r>
              <a:rPr lang="en-US" sz="1600" err="1">
                <a:latin typeface="Roboto" panose="02000000000000000000" pitchFamily="2" charset="0"/>
                <a:ea typeface="Roboto" panose="02000000000000000000" pitchFamily="2" charset="0"/>
              </a:rPr>
              <a:t>Ảnh</a:t>
            </a:r>
            <a:r>
              <a:rPr lang="en-US" sz="16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err="1">
                <a:latin typeface="Roboto" panose="02000000000000000000" pitchFamily="2" charset="0"/>
                <a:ea typeface="Roboto" panose="02000000000000000000" pitchFamily="2" charset="0"/>
              </a:rPr>
              <a:t>cần</a:t>
            </a:r>
            <a:r>
              <a:rPr lang="en-US" sz="16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err="1">
                <a:latin typeface="Roboto" panose="02000000000000000000" pitchFamily="2" charset="0"/>
                <a:ea typeface="Roboto" panose="02000000000000000000" pitchFamily="2" charset="0"/>
              </a:rPr>
              <a:t>phân</a:t>
            </a:r>
            <a:r>
              <a:rPr lang="en-US" sz="16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err="1">
                <a:latin typeface="Roboto" panose="02000000000000000000" pitchFamily="2" charset="0"/>
                <a:ea typeface="Roboto" panose="02000000000000000000" pitchFamily="2" charset="0"/>
              </a:rPr>
              <a:t>đoạn</a:t>
            </a:r>
            <a:r>
              <a:rPr lang="en-US" sz="16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err="1">
                <a:latin typeface="Roboto" panose="02000000000000000000" pitchFamily="2" charset="0"/>
                <a:ea typeface="Roboto" panose="02000000000000000000" pitchFamily="2" charset="0"/>
              </a:rPr>
              <a:t>có</a:t>
            </a:r>
            <a:r>
              <a:rPr lang="en-US" sz="16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err="1">
                <a:latin typeface="Roboto" panose="02000000000000000000" pitchFamily="2" charset="0"/>
                <a:ea typeface="Roboto" panose="02000000000000000000" pitchFamily="2" charset="0"/>
              </a:rPr>
              <a:t>kích</a:t>
            </a:r>
            <a:r>
              <a:rPr lang="en-US" sz="16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err="1">
                <a:latin typeface="Roboto" panose="02000000000000000000" pitchFamily="2" charset="0"/>
                <a:ea typeface="Roboto" panose="02000000000000000000" pitchFamily="2" charset="0"/>
              </a:rPr>
              <a:t>thước</a:t>
            </a:r>
            <a:r>
              <a:rPr lang="en-US" sz="1600">
                <a:latin typeface="Roboto" panose="02000000000000000000" pitchFamily="2" charset="0"/>
                <a:ea typeface="Roboto" panose="02000000000000000000" pitchFamily="2" charset="0"/>
              </a:rPr>
              <a:t> W x H.</a:t>
            </a:r>
          </a:p>
          <a:p>
            <a:endParaRPr lang="en-US" sz="160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vi-VN" sz="1600" b="1" err="1">
                <a:latin typeface="Roboto" panose="02000000000000000000" pitchFamily="2" charset="0"/>
                <a:ea typeface="Roboto" panose="02000000000000000000" pitchFamily="2" charset="0"/>
              </a:rPr>
              <a:t>Output</a:t>
            </a:r>
            <a:r>
              <a:rPr lang="vi-VN" sz="1600" b="1"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  <a:r>
              <a:rPr lang="en-US" sz="1600" b="1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>
                <a:latin typeface="Roboto" panose="02000000000000000000" pitchFamily="2" charset="0"/>
                <a:ea typeface="Roboto" panose="02000000000000000000" pitchFamily="2" charset="0"/>
              </a:rPr>
              <a:t>K </a:t>
            </a:r>
            <a:r>
              <a:rPr lang="en-US" sz="1600" err="1">
                <a:latin typeface="Roboto" panose="02000000000000000000" pitchFamily="2" charset="0"/>
                <a:ea typeface="Roboto" panose="02000000000000000000" pitchFamily="2" charset="0"/>
              </a:rPr>
              <a:t>kết</a:t>
            </a:r>
            <a:r>
              <a:rPr lang="en-US" sz="16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err="1">
                <a:latin typeface="Roboto" panose="02000000000000000000" pitchFamily="2" charset="0"/>
                <a:ea typeface="Roboto" panose="02000000000000000000" pitchFamily="2" charset="0"/>
              </a:rPr>
              <a:t>quả</a:t>
            </a:r>
            <a:r>
              <a:rPr lang="en-US" sz="16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err="1">
                <a:latin typeface="Roboto" panose="02000000000000000000" pitchFamily="2" charset="0"/>
                <a:ea typeface="Roboto" panose="02000000000000000000" pitchFamily="2" charset="0"/>
              </a:rPr>
              <a:t>phân</a:t>
            </a:r>
            <a:r>
              <a:rPr lang="en-US" sz="16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err="1">
                <a:latin typeface="Roboto" panose="02000000000000000000" pitchFamily="2" charset="0"/>
                <a:ea typeface="Roboto" panose="02000000000000000000" pitchFamily="2" charset="0"/>
              </a:rPr>
              <a:t>đoạn</a:t>
            </a:r>
            <a:r>
              <a:rPr lang="en-US" sz="1600"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>
                <a:latin typeface="Roboto" panose="02000000000000000000" pitchFamily="2" charset="0"/>
                <a:ea typeface="Roboto" panose="02000000000000000000" pitchFamily="2" charset="0"/>
              </a:rPr>
              <a:t>Class id (</a:t>
            </a:r>
            <a:r>
              <a:rPr lang="en-US" sz="1600" err="1">
                <a:latin typeface="Roboto" panose="02000000000000000000" pitchFamily="2" charset="0"/>
                <a:ea typeface="Roboto" panose="02000000000000000000" pitchFamily="2" charset="0"/>
              </a:rPr>
              <a:t>thuộc</a:t>
            </a:r>
            <a:r>
              <a:rPr lang="en-US" sz="16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err="1">
                <a:latin typeface="Roboto" panose="02000000000000000000" pitchFamily="2" charset="0"/>
                <a:ea typeface="Roboto" panose="02000000000000000000" pitchFamily="2" charset="0"/>
              </a:rPr>
              <a:t>tập</a:t>
            </a:r>
            <a:r>
              <a:rPr lang="en-US" sz="16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err="1">
                <a:latin typeface="Roboto" panose="02000000000000000000" pitchFamily="2" charset="0"/>
                <a:ea typeface="Roboto" panose="02000000000000000000" pitchFamily="2" charset="0"/>
              </a:rPr>
              <a:t>các</a:t>
            </a:r>
            <a:r>
              <a:rPr lang="en-US" sz="1600">
                <a:latin typeface="Roboto" panose="02000000000000000000" pitchFamily="2" charset="0"/>
                <a:ea typeface="Roboto" panose="02000000000000000000" pitchFamily="2" charset="0"/>
              </a:rPr>
              <a:t> class </a:t>
            </a:r>
            <a:r>
              <a:rPr lang="en-US" sz="1600" err="1">
                <a:latin typeface="Roboto" panose="02000000000000000000" pitchFamily="2" charset="0"/>
                <a:ea typeface="Roboto" panose="02000000000000000000" pitchFamily="2" charset="0"/>
              </a:rPr>
              <a:t>muốn</a:t>
            </a:r>
            <a:r>
              <a:rPr lang="en-US" sz="16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err="1">
                <a:latin typeface="Roboto" panose="02000000000000000000" pitchFamily="2" charset="0"/>
                <a:ea typeface="Roboto" panose="02000000000000000000" pitchFamily="2" charset="0"/>
              </a:rPr>
              <a:t>phân</a:t>
            </a:r>
            <a:r>
              <a:rPr lang="en-US" sz="16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err="1">
                <a:latin typeface="Roboto" panose="02000000000000000000" pitchFamily="2" charset="0"/>
                <a:ea typeface="Roboto" panose="02000000000000000000" pitchFamily="2" charset="0"/>
              </a:rPr>
              <a:t>đoạn</a:t>
            </a:r>
            <a:r>
              <a:rPr lang="en-US" sz="1600">
                <a:latin typeface="Roboto" panose="02000000000000000000" pitchFamily="2" charset="0"/>
                <a:ea typeface="Roboto" panose="02000000000000000000" pitchFamily="2" charset="0"/>
              </a:rPr>
              <a:t>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>
                <a:latin typeface="Roboto" panose="02000000000000000000" pitchFamily="2" charset="0"/>
                <a:ea typeface="Roboto" panose="02000000000000000000" pitchFamily="2" charset="0"/>
              </a:rPr>
              <a:t>Bounding box [cx, cy, w, h] (</a:t>
            </a:r>
            <a:r>
              <a:rPr lang="en-US" sz="1600" err="1">
                <a:latin typeface="Roboto" panose="02000000000000000000" pitchFamily="2" charset="0"/>
                <a:ea typeface="Roboto" panose="02000000000000000000" pitchFamily="2" charset="0"/>
              </a:rPr>
              <a:t>tọa</a:t>
            </a:r>
            <a:r>
              <a:rPr lang="en-US" sz="16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err="1">
                <a:latin typeface="Roboto" panose="02000000000000000000" pitchFamily="2" charset="0"/>
                <a:ea typeface="Roboto" panose="02000000000000000000" pitchFamily="2" charset="0"/>
              </a:rPr>
              <a:t>độ</a:t>
            </a:r>
            <a:r>
              <a:rPr lang="en-US" sz="16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err="1">
                <a:latin typeface="Roboto" panose="02000000000000000000" pitchFamily="2" charset="0"/>
                <a:ea typeface="Roboto" panose="02000000000000000000" pitchFamily="2" charset="0"/>
              </a:rPr>
              <a:t>tâm</a:t>
            </a:r>
            <a:r>
              <a:rPr lang="en-US" sz="1600">
                <a:latin typeface="Roboto" panose="02000000000000000000" pitchFamily="2" charset="0"/>
                <a:ea typeface="Roboto" panose="02000000000000000000" pitchFamily="2" charset="0"/>
              </a:rPr>
              <a:t> + </a:t>
            </a:r>
            <a:r>
              <a:rPr lang="en-US" sz="1600" err="1">
                <a:latin typeface="Roboto" panose="02000000000000000000" pitchFamily="2" charset="0"/>
                <a:ea typeface="Roboto" panose="02000000000000000000" pitchFamily="2" charset="0"/>
              </a:rPr>
              <a:t>kích</a:t>
            </a:r>
            <a:r>
              <a:rPr lang="en-US" sz="16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err="1">
                <a:latin typeface="Roboto" panose="02000000000000000000" pitchFamily="2" charset="0"/>
                <a:ea typeface="Roboto" panose="02000000000000000000" pitchFamily="2" charset="0"/>
              </a:rPr>
              <a:t>thước</a:t>
            </a:r>
            <a:r>
              <a:rPr lang="en-US" sz="1600">
                <a:latin typeface="Roboto" panose="02000000000000000000" pitchFamily="2" charset="0"/>
                <a:ea typeface="Roboto" panose="02000000000000000000" pitchFamily="2" charset="0"/>
              </a:rPr>
              <a:t>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>
                <a:latin typeface="Roboto" panose="02000000000000000000" pitchFamily="2" charset="0"/>
                <a:ea typeface="Roboto" panose="02000000000000000000" pitchFamily="2" charset="0"/>
              </a:rPr>
              <a:t>Binary mask </a:t>
            </a:r>
            <a:r>
              <a:rPr lang="en-US" sz="1600" err="1">
                <a:latin typeface="Roboto" panose="02000000000000000000" pitchFamily="2" charset="0"/>
                <a:ea typeface="Roboto" panose="02000000000000000000" pitchFamily="2" charset="0"/>
              </a:rPr>
              <a:t>có</a:t>
            </a:r>
            <a:r>
              <a:rPr lang="en-US" sz="16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err="1">
                <a:latin typeface="Roboto" panose="02000000000000000000" pitchFamily="2" charset="0"/>
                <a:ea typeface="Roboto" panose="02000000000000000000" pitchFamily="2" charset="0"/>
              </a:rPr>
              <a:t>kích</a:t>
            </a:r>
            <a:r>
              <a:rPr lang="en-US" sz="16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err="1">
                <a:latin typeface="Roboto" panose="02000000000000000000" pitchFamily="2" charset="0"/>
                <a:ea typeface="Roboto" panose="02000000000000000000" pitchFamily="2" charset="0"/>
              </a:rPr>
              <a:t>thước</a:t>
            </a:r>
            <a:r>
              <a:rPr lang="en-US" sz="1600">
                <a:latin typeface="Roboto" panose="02000000000000000000" pitchFamily="2" charset="0"/>
                <a:ea typeface="Roboto" panose="02000000000000000000" pitchFamily="2" charset="0"/>
              </a:rPr>
              <a:t> W x H</a:t>
            </a:r>
            <a:endParaRPr lang="vi-VN" sz="160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Mũi tên: Phải 6">
            <a:extLst>
              <a:ext uri="{FF2B5EF4-FFF2-40B4-BE49-F238E27FC236}">
                <a16:creationId xmlns:a16="http://schemas.microsoft.com/office/drawing/2014/main" id="{ED3E79FD-227C-4AE2-A2FD-6B7B2382A287}"/>
              </a:ext>
            </a:extLst>
          </p:cNvPr>
          <p:cNvSpPr/>
          <p:nvPr/>
        </p:nvSpPr>
        <p:spPr>
          <a:xfrm>
            <a:off x="5577548" y="2694562"/>
            <a:ext cx="1036903" cy="398834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Hộp Văn bản 7">
            <a:extLst>
              <a:ext uri="{FF2B5EF4-FFF2-40B4-BE49-F238E27FC236}">
                <a16:creationId xmlns:a16="http://schemas.microsoft.com/office/drawing/2014/main" id="{7837AC59-BD19-4E4F-926A-12D89D9DC78A}"/>
              </a:ext>
            </a:extLst>
          </p:cNvPr>
          <p:cNvSpPr txBox="1"/>
          <p:nvPr/>
        </p:nvSpPr>
        <p:spPr>
          <a:xfrm>
            <a:off x="8656319" y="6041541"/>
            <a:ext cx="35356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latin typeface="Calibri" panose="020F0502020204030204" pitchFamily="34" charset="0"/>
                <a:cs typeface="Calibri" panose="020F0502020204030204" pitchFamily="34" charset="0"/>
              </a:rPr>
              <a:t>(Source: https://</a:t>
            </a:r>
            <a:r>
              <a:rPr lang="en-US" sz="1200" err="1">
                <a:latin typeface="Calibri" panose="020F0502020204030204" pitchFamily="34" charset="0"/>
                <a:cs typeface="Calibri" panose="020F0502020204030204" pitchFamily="34" charset="0"/>
              </a:rPr>
              <a:t>github.com</a:t>
            </a:r>
            <a:r>
              <a:rPr lang="en-US" sz="1200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en-US" sz="1200" err="1">
                <a:latin typeface="Calibri" panose="020F0502020204030204" pitchFamily="34" charset="0"/>
                <a:cs typeface="Calibri" panose="020F0502020204030204" pitchFamily="34" charset="0"/>
              </a:rPr>
              <a:t>matterport</a:t>
            </a:r>
            <a:r>
              <a:rPr lang="en-US" sz="1200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en-US" sz="1200" err="1">
                <a:latin typeface="Calibri" panose="020F0502020204030204" pitchFamily="34" charset="0"/>
                <a:cs typeface="Calibri" panose="020F0502020204030204" pitchFamily="34" charset="0"/>
              </a:rPr>
              <a:t>Mask_RCNN</a:t>
            </a:r>
            <a:r>
              <a:rPr lang="en-US" sz="120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06168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5D0DAF1-7571-4A06-93FC-36BD5C464E65}"/>
              </a:ext>
            </a:extLst>
          </p:cNvPr>
          <p:cNvSpPr txBox="1"/>
          <p:nvPr/>
        </p:nvSpPr>
        <p:spPr>
          <a:xfrm>
            <a:off x="1237487" y="325496"/>
            <a:ext cx="954481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II. 1. </a:t>
            </a:r>
            <a:r>
              <a:rPr lang="en-US" sz="2600" b="1" err="1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Phát</a:t>
            </a:r>
            <a:r>
              <a:rPr lang="en-US" sz="2600" b="1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2600" b="1" err="1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sinh</a:t>
            </a:r>
            <a:r>
              <a:rPr lang="en-US" sz="2600" b="1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2600" b="1" err="1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ứng</a:t>
            </a:r>
            <a:r>
              <a:rPr lang="en-US" sz="2600" b="1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2600" b="1" err="1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viên</a:t>
            </a:r>
            <a:r>
              <a:rPr lang="en-US" sz="2600" b="1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 (Region Proposal) 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5059AE5-9FF4-44C4-847B-D3EC3C729D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239" y="1365494"/>
            <a:ext cx="4282476" cy="2870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Hình ảnh 4">
            <a:extLst>
              <a:ext uri="{FF2B5EF4-FFF2-40B4-BE49-F238E27FC236}">
                <a16:creationId xmlns:a16="http://schemas.microsoft.com/office/drawing/2014/main" id="{52CB57E1-047C-44D1-BBA6-670E2696D9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4286" y="1365494"/>
            <a:ext cx="4282474" cy="2877934"/>
          </a:xfrm>
          <a:prstGeom prst="rect">
            <a:avLst/>
          </a:prstGeom>
        </p:spPr>
      </p:pic>
      <p:sp>
        <p:nvSpPr>
          <p:cNvPr id="7" name="Mũi tên: Phải 6">
            <a:extLst>
              <a:ext uri="{FF2B5EF4-FFF2-40B4-BE49-F238E27FC236}">
                <a16:creationId xmlns:a16="http://schemas.microsoft.com/office/drawing/2014/main" id="{9C35B5ED-5CC0-4C3B-AF58-2714BA440892}"/>
              </a:ext>
            </a:extLst>
          </p:cNvPr>
          <p:cNvSpPr/>
          <p:nvPr/>
        </p:nvSpPr>
        <p:spPr>
          <a:xfrm>
            <a:off x="5577548" y="2694562"/>
            <a:ext cx="1036903" cy="398834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1">
            <a:extLst>
              <a:ext uri="{FF2B5EF4-FFF2-40B4-BE49-F238E27FC236}">
                <a16:creationId xmlns:a16="http://schemas.microsoft.com/office/drawing/2014/main" id="{6A262BA7-B035-419A-882B-EC22C8CA55E8}"/>
              </a:ext>
            </a:extLst>
          </p:cNvPr>
          <p:cNvSpPr txBox="1"/>
          <p:nvPr/>
        </p:nvSpPr>
        <p:spPr>
          <a:xfrm>
            <a:off x="3632129" y="4442405"/>
            <a:ext cx="492774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err="1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Phát</a:t>
            </a:r>
            <a:r>
              <a:rPr lang="en-US" sz="1600" b="1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1600" b="1" err="1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sinh</a:t>
            </a:r>
            <a:r>
              <a:rPr lang="en-US" sz="1600" b="1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1600" b="1" err="1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ứng</a:t>
            </a:r>
            <a:r>
              <a:rPr lang="en-US" sz="1600" b="1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1600" b="1" err="1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viên</a:t>
            </a:r>
            <a:r>
              <a:rPr lang="en-US" sz="1600" b="1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 (Region Proposal) </a:t>
            </a:r>
          </a:p>
          <a:p>
            <a:pPr algn="just"/>
            <a:r>
              <a:rPr lang="vi-VN" sz="1600" b="1" err="1">
                <a:latin typeface="Roboto" panose="02000000000000000000" pitchFamily="2" charset="0"/>
                <a:ea typeface="Roboto" panose="02000000000000000000" pitchFamily="2" charset="0"/>
              </a:rPr>
              <a:t>Input</a:t>
            </a:r>
            <a:r>
              <a:rPr lang="vi-VN" sz="1600" b="1">
                <a:latin typeface="Roboto" panose="02000000000000000000" pitchFamily="2" charset="0"/>
                <a:ea typeface="Roboto" panose="02000000000000000000" pitchFamily="2" charset="0"/>
              </a:rPr>
              <a:t>: </a:t>
            </a:r>
            <a:r>
              <a:rPr lang="en-US" sz="1600" err="1">
                <a:latin typeface="Roboto" panose="02000000000000000000" pitchFamily="2" charset="0"/>
                <a:ea typeface="Roboto" panose="02000000000000000000" pitchFamily="2" charset="0"/>
              </a:rPr>
              <a:t>Ảnh</a:t>
            </a:r>
            <a:r>
              <a:rPr lang="en-US" sz="16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err="1">
                <a:latin typeface="Roboto" panose="02000000000000000000" pitchFamily="2" charset="0"/>
                <a:ea typeface="Roboto" panose="02000000000000000000" pitchFamily="2" charset="0"/>
              </a:rPr>
              <a:t>đầu</a:t>
            </a:r>
            <a:r>
              <a:rPr lang="en-US" sz="16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err="1">
                <a:latin typeface="Roboto" panose="02000000000000000000" pitchFamily="2" charset="0"/>
                <a:ea typeface="Roboto" panose="02000000000000000000" pitchFamily="2" charset="0"/>
              </a:rPr>
              <a:t>vào</a:t>
            </a:r>
            <a:r>
              <a:rPr lang="en-US" sz="16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err="1">
                <a:latin typeface="Roboto" panose="02000000000000000000" pitchFamily="2" charset="0"/>
                <a:ea typeface="Roboto" panose="02000000000000000000" pitchFamily="2" charset="0"/>
              </a:rPr>
              <a:t>có</a:t>
            </a:r>
            <a:r>
              <a:rPr lang="en-US" sz="16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err="1">
                <a:latin typeface="Roboto" panose="02000000000000000000" pitchFamily="2" charset="0"/>
                <a:ea typeface="Roboto" panose="02000000000000000000" pitchFamily="2" charset="0"/>
              </a:rPr>
              <a:t>kích</a:t>
            </a:r>
            <a:r>
              <a:rPr lang="en-US" sz="16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err="1">
                <a:latin typeface="Roboto" panose="02000000000000000000" pitchFamily="2" charset="0"/>
                <a:ea typeface="Roboto" panose="02000000000000000000" pitchFamily="2" charset="0"/>
              </a:rPr>
              <a:t>thước</a:t>
            </a:r>
            <a:r>
              <a:rPr lang="en-US" sz="1600">
                <a:latin typeface="Roboto" panose="02000000000000000000" pitchFamily="2" charset="0"/>
                <a:ea typeface="Roboto" panose="02000000000000000000" pitchFamily="2" charset="0"/>
              </a:rPr>
              <a:t> W x H.</a:t>
            </a:r>
          </a:p>
          <a:p>
            <a:pPr algn="just"/>
            <a:endParaRPr lang="en-US" sz="160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just"/>
            <a:r>
              <a:rPr lang="vi-VN" sz="1600" b="1" err="1">
                <a:latin typeface="Roboto" panose="02000000000000000000" pitchFamily="2" charset="0"/>
                <a:ea typeface="Roboto" panose="02000000000000000000" pitchFamily="2" charset="0"/>
              </a:rPr>
              <a:t>Output</a:t>
            </a:r>
            <a:r>
              <a:rPr lang="vi-VN" sz="1600" b="1"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  <a:r>
              <a:rPr lang="en-US" sz="1600" b="1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>
                <a:latin typeface="Roboto" panose="02000000000000000000" pitchFamily="2" charset="0"/>
                <a:ea typeface="Roboto" panose="02000000000000000000" pitchFamily="2" charset="0"/>
              </a:rPr>
              <a:t>Bounding box: [cx, cy, w, h] </a:t>
            </a:r>
            <a:r>
              <a:rPr lang="en-US" sz="1600" err="1">
                <a:latin typeface="Roboto" panose="02000000000000000000" pitchFamily="2" charset="0"/>
                <a:ea typeface="Roboto" panose="02000000000000000000" pitchFamily="2" charset="0"/>
              </a:rPr>
              <a:t>tại</a:t>
            </a:r>
            <a:r>
              <a:rPr lang="en-US" sz="16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err="1">
                <a:latin typeface="Roboto" panose="02000000000000000000" pitchFamily="2" charset="0"/>
                <a:ea typeface="Roboto" panose="02000000000000000000" pitchFamily="2" charset="0"/>
              </a:rPr>
              <a:t>những</a:t>
            </a:r>
            <a:r>
              <a:rPr lang="en-US" sz="16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err="1">
                <a:latin typeface="Roboto" panose="02000000000000000000" pitchFamily="2" charset="0"/>
                <a:ea typeface="Roboto" panose="02000000000000000000" pitchFamily="2" charset="0"/>
              </a:rPr>
              <a:t>vị</a:t>
            </a:r>
            <a:r>
              <a:rPr lang="en-US" sz="16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err="1">
                <a:latin typeface="Roboto" panose="02000000000000000000" pitchFamily="2" charset="0"/>
                <a:ea typeface="Roboto" panose="02000000000000000000" pitchFamily="2" charset="0"/>
              </a:rPr>
              <a:t>trí</a:t>
            </a:r>
            <a:r>
              <a:rPr lang="en-US" sz="16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b="1" err="1">
                <a:latin typeface="Roboto" panose="02000000000000000000" pitchFamily="2" charset="0"/>
                <a:ea typeface="Roboto" panose="02000000000000000000" pitchFamily="2" charset="0"/>
              </a:rPr>
              <a:t>nghi</a:t>
            </a:r>
            <a:r>
              <a:rPr lang="en-US" sz="1600" b="1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b="1" err="1">
                <a:latin typeface="Roboto" panose="02000000000000000000" pitchFamily="2" charset="0"/>
                <a:ea typeface="Roboto" panose="02000000000000000000" pitchFamily="2" charset="0"/>
              </a:rPr>
              <a:t>ngờ</a:t>
            </a:r>
            <a:r>
              <a:rPr lang="en-US" sz="1600" b="1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err="1">
                <a:latin typeface="Roboto" panose="02000000000000000000" pitchFamily="2" charset="0"/>
                <a:ea typeface="Roboto" panose="02000000000000000000" pitchFamily="2" charset="0"/>
              </a:rPr>
              <a:t>có</a:t>
            </a:r>
            <a:r>
              <a:rPr lang="en-US" sz="16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err="1">
                <a:latin typeface="Roboto" panose="02000000000000000000" pitchFamily="2" charset="0"/>
                <a:ea typeface="Roboto" panose="02000000000000000000" pitchFamily="2" charset="0"/>
              </a:rPr>
              <a:t>cá</a:t>
            </a:r>
            <a:r>
              <a:rPr lang="en-US" sz="16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err="1">
                <a:latin typeface="Roboto" panose="02000000000000000000" pitchFamily="2" charset="0"/>
                <a:ea typeface="Roboto" panose="02000000000000000000" pitchFamily="2" charset="0"/>
              </a:rPr>
              <a:t>thể</a:t>
            </a:r>
            <a:r>
              <a:rPr lang="en-US" sz="16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>
                <a:latin typeface="Roboto" panose="02000000000000000000" pitchFamily="2" charset="0"/>
                <a:ea typeface="Roboto" panose="02000000000000000000" pitchFamily="2" charset="0"/>
                <a:sym typeface="Wingdings" panose="05000000000000000000" pitchFamily="2" charset="2"/>
              </a:rPr>
              <a:t> </a:t>
            </a:r>
            <a:r>
              <a:rPr lang="en-US" sz="1600" b="1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  <a:sym typeface="Wingdings" panose="05000000000000000000" pitchFamily="2" charset="2"/>
              </a:rPr>
              <a:t>Region of Interest (ROI)</a:t>
            </a:r>
            <a:r>
              <a:rPr lang="en-US" sz="1600">
                <a:latin typeface="Roboto" panose="02000000000000000000" pitchFamily="2" charset="0"/>
                <a:ea typeface="Roboto" panose="02000000000000000000" pitchFamily="2" charset="0"/>
                <a:sym typeface="Wingdings" panose="05000000000000000000" pitchFamily="2" charset="2"/>
              </a:rPr>
              <a:t> </a:t>
            </a:r>
            <a:endParaRPr lang="en-US" sz="160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Hộp Văn bản 8">
            <a:extLst>
              <a:ext uri="{FF2B5EF4-FFF2-40B4-BE49-F238E27FC236}">
                <a16:creationId xmlns:a16="http://schemas.microsoft.com/office/drawing/2014/main" id="{7AA37829-BFF9-4BD9-9A99-A478E0112BF0}"/>
              </a:ext>
            </a:extLst>
          </p:cNvPr>
          <p:cNvSpPr txBox="1"/>
          <p:nvPr/>
        </p:nvSpPr>
        <p:spPr>
          <a:xfrm>
            <a:off x="8656319" y="6041541"/>
            <a:ext cx="35356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latin typeface="Calibri" panose="020F0502020204030204" pitchFamily="34" charset="0"/>
                <a:cs typeface="Calibri" panose="020F0502020204030204" pitchFamily="34" charset="0"/>
              </a:rPr>
              <a:t>(Source: https://</a:t>
            </a:r>
            <a:r>
              <a:rPr lang="en-US" sz="1200" err="1">
                <a:latin typeface="Calibri" panose="020F0502020204030204" pitchFamily="34" charset="0"/>
                <a:cs typeface="Calibri" panose="020F0502020204030204" pitchFamily="34" charset="0"/>
              </a:rPr>
              <a:t>github.com</a:t>
            </a:r>
            <a:r>
              <a:rPr lang="en-US" sz="1200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en-US" sz="1200" err="1">
                <a:latin typeface="Calibri" panose="020F0502020204030204" pitchFamily="34" charset="0"/>
                <a:cs typeface="Calibri" panose="020F0502020204030204" pitchFamily="34" charset="0"/>
              </a:rPr>
              <a:t>matterport</a:t>
            </a:r>
            <a:r>
              <a:rPr lang="en-US" sz="1200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en-US" sz="1200" err="1">
                <a:latin typeface="Calibri" panose="020F0502020204030204" pitchFamily="34" charset="0"/>
                <a:cs typeface="Calibri" panose="020F0502020204030204" pitchFamily="34" charset="0"/>
              </a:rPr>
              <a:t>Mask_RCNN</a:t>
            </a:r>
            <a:r>
              <a:rPr lang="en-US" sz="120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581374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5D0DAF1-7571-4A06-93FC-36BD5C464E65}"/>
              </a:ext>
            </a:extLst>
          </p:cNvPr>
          <p:cNvSpPr txBox="1"/>
          <p:nvPr/>
        </p:nvSpPr>
        <p:spPr>
          <a:xfrm>
            <a:off x="1237487" y="325496"/>
            <a:ext cx="743026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II. 2. </a:t>
            </a:r>
            <a:r>
              <a:rPr lang="en-US" sz="2600" b="1" err="1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Phân</a:t>
            </a:r>
            <a:r>
              <a:rPr lang="en-US" sz="2600" b="1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2600" b="1" err="1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lớp</a:t>
            </a:r>
            <a:r>
              <a:rPr lang="en-US" sz="2600" b="1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 hình </a:t>
            </a:r>
            <a:r>
              <a:rPr lang="en-US" sz="2600" b="1" err="1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ảnh</a:t>
            </a:r>
            <a:r>
              <a:rPr lang="en-US" sz="2600" b="1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 (Image Classification)</a:t>
            </a:r>
          </a:p>
        </p:txBody>
      </p:sp>
      <p:pic>
        <p:nvPicPr>
          <p:cNvPr id="6" name="Hình ảnh 5">
            <a:extLst>
              <a:ext uri="{FF2B5EF4-FFF2-40B4-BE49-F238E27FC236}">
                <a16:creationId xmlns:a16="http://schemas.microsoft.com/office/drawing/2014/main" id="{E7EE8601-C706-40B6-BC0C-2744B3F9A7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239" y="1384947"/>
            <a:ext cx="4271558" cy="2870597"/>
          </a:xfrm>
          <a:prstGeom prst="rect">
            <a:avLst/>
          </a:prstGeom>
        </p:spPr>
      </p:pic>
      <p:pic>
        <p:nvPicPr>
          <p:cNvPr id="4" name="Hình ảnh 3">
            <a:extLst>
              <a:ext uri="{FF2B5EF4-FFF2-40B4-BE49-F238E27FC236}">
                <a16:creationId xmlns:a16="http://schemas.microsoft.com/office/drawing/2014/main" id="{F6FE2D97-6029-4415-9512-288DA0090D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5205" y="1384947"/>
            <a:ext cx="4407744" cy="2870597"/>
          </a:xfrm>
          <a:prstGeom prst="rect">
            <a:avLst/>
          </a:prstGeom>
        </p:spPr>
      </p:pic>
      <p:sp>
        <p:nvSpPr>
          <p:cNvPr id="5" name="TextBox 1">
            <a:extLst>
              <a:ext uri="{FF2B5EF4-FFF2-40B4-BE49-F238E27FC236}">
                <a16:creationId xmlns:a16="http://schemas.microsoft.com/office/drawing/2014/main" id="{E0BB6A33-10A2-49FD-8713-D2C24925942A}"/>
              </a:ext>
            </a:extLst>
          </p:cNvPr>
          <p:cNvSpPr txBox="1"/>
          <p:nvPr/>
        </p:nvSpPr>
        <p:spPr>
          <a:xfrm>
            <a:off x="3689279" y="4432880"/>
            <a:ext cx="481344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err="1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Phân</a:t>
            </a:r>
            <a:r>
              <a:rPr lang="en-US" sz="1600" b="1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1600" b="1" err="1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lớp</a:t>
            </a:r>
            <a:r>
              <a:rPr lang="en-US" sz="1600" b="1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1600" b="1" err="1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hình</a:t>
            </a:r>
            <a:r>
              <a:rPr lang="en-US" sz="1600" b="1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1600" b="1" err="1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ảnh</a:t>
            </a:r>
            <a:r>
              <a:rPr lang="en-US" sz="1600" b="1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 (Image Classification) </a:t>
            </a:r>
          </a:p>
          <a:p>
            <a:pPr algn="just"/>
            <a:r>
              <a:rPr lang="vi-VN" sz="1600" b="1" err="1">
                <a:latin typeface="Roboto" panose="02000000000000000000" pitchFamily="2" charset="0"/>
                <a:ea typeface="Roboto" panose="02000000000000000000" pitchFamily="2" charset="0"/>
              </a:rPr>
              <a:t>Input</a:t>
            </a:r>
            <a:r>
              <a:rPr lang="vi-VN" sz="1600" b="1">
                <a:latin typeface="Roboto" panose="02000000000000000000" pitchFamily="2" charset="0"/>
                <a:ea typeface="Roboto" panose="02000000000000000000" pitchFamily="2" charset="0"/>
              </a:rPr>
              <a:t>: </a:t>
            </a:r>
            <a:r>
              <a:rPr lang="en-US" sz="1600" err="1">
                <a:latin typeface="Roboto" panose="02000000000000000000" pitchFamily="2" charset="0"/>
                <a:ea typeface="Roboto" panose="02000000000000000000" pitchFamily="2" charset="0"/>
              </a:rPr>
              <a:t>Ảnh</a:t>
            </a:r>
            <a:r>
              <a:rPr lang="en-US" sz="16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err="1">
                <a:latin typeface="Roboto" panose="02000000000000000000" pitchFamily="2" charset="0"/>
                <a:ea typeface="Roboto" panose="02000000000000000000" pitchFamily="2" charset="0"/>
              </a:rPr>
              <a:t>cần</a:t>
            </a:r>
            <a:r>
              <a:rPr lang="en-US" sz="16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err="1">
                <a:latin typeface="Roboto" panose="02000000000000000000" pitchFamily="2" charset="0"/>
                <a:ea typeface="Roboto" panose="02000000000000000000" pitchFamily="2" charset="0"/>
              </a:rPr>
              <a:t>phân</a:t>
            </a:r>
            <a:r>
              <a:rPr lang="en-US" sz="16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err="1">
                <a:latin typeface="Roboto" panose="02000000000000000000" pitchFamily="2" charset="0"/>
                <a:ea typeface="Roboto" panose="02000000000000000000" pitchFamily="2" charset="0"/>
              </a:rPr>
              <a:t>loại</a:t>
            </a:r>
            <a:r>
              <a:rPr lang="en-US" sz="16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err="1">
                <a:latin typeface="Roboto" panose="02000000000000000000" pitchFamily="2" charset="0"/>
                <a:ea typeface="Roboto" panose="02000000000000000000" pitchFamily="2" charset="0"/>
              </a:rPr>
              <a:t>có</a:t>
            </a:r>
            <a:r>
              <a:rPr lang="en-US" sz="16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err="1">
                <a:latin typeface="Roboto" panose="02000000000000000000" pitchFamily="2" charset="0"/>
                <a:ea typeface="Roboto" panose="02000000000000000000" pitchFamily="2" charset="0"/>
              </a:rPr>
              <a:t>kích</a:t>
            </a:r>
            <a:r>
              <a:rPr lang="en-US" sz="16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err="1">
                <a:latin typeface="Roboto" panose="02000000000000000000" pitchFamily="2" charset="0"/>
                <a:ea typeface="Roboto" panose="02000000000000000000" pitchFamily="2" charset="0"/>
              </a:rPr>
              <a:t>thước</a:t>
            </a:r>
            <a:r>
              <a:rPr lang="en-US" sz="1600">
                <a:latin typeface="Roboto" panose="02000000000000000000" pitchFamily="2" charset="0"/>
                <a:ea typeface="Roboto" panose="02000000000000000000" pitchFamily="2" charset="0"/>
              </a:rPr>
              <a:t> w x h (</a:t>
            </a:r>
            <a:r>
              <a:rPr lang="en-US" sz="1600" err="1">
                <a:latin typeface="Roboto" panose="02000000000000000000" pitchFamily="2" charset="0"/>
                <a:ea typeface="Roboto" panose="02000000000000000000" pitchFamily="2" charset="0"/>
              </a:rPr>
              <a:t>có</a:t>
            </a:r>
            <a:r>
              <a:rPr lang="en-US" sz="16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err="1">
                <a:latin typeface="Roboto" panose="02000000000000000000" pitchFamily="2" charset="0"/>
                <a:ea typeface="Roboto" panose="02000000000000000000" pitchFamily="2" charset="0"/>
              </a:rPr>
              <a:t>thể</a:t>
            </a:r>
            <a:r>
              <a:rPr lang="en-US" sz="16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err="1">
                <a:latin typeface="Roboto" panose="02000000000000000000" pitchFamily="2" charset="0"/>
                <a:ea typeface="Roboto" panose="02000000000000000000" pitchFamily="2" charset="0"/>
              </a:rPr>
              <a:t>được</a:t>
            </a:r>
            <a:r>
              <a:rPr lang="en-US" sz="16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err="1">
                <a:latin typeface="Roboto" panose="02000000000000000000" pitchFamily="2" charset="0"/>
                <a:ea typeface="Roboto" panose="02000000000000000000" pitchFamily="2" charset="0"/>
              </a:rPr>
              <a:t>cắt</a:t>
            </a:r>
            <a:r>
              <a:rPr lang="en-US" sz="1600">
                <a:latin typeface="Roboto" panose="02000000000000000000" pitchFamily="2" charset="0"/>
                <a:ea typeface="Roboto" panose="02000000000000000000" pitchFamily="2" charset="0"/>
              </a:rPr>
              <a:t> ra </a:t>
            </a:r>
            <a:r>
              <a:rPr lang="en-US" sz="1600" err="1">
                <a:latin typeface="Roboto" panose="02000000000000000000" pitchFamily="2" charset="0"/>
                <a:ea typeface="Roboto" panose="02000000000000000000" pitchFamily="2" charset="0"/>
              </a:rPr>
              <a:t>từ</a:t>
            </a:r>
            <a:r>
              <a:rPr lang="en-US" sz="16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err="1">
                <a:latin typeface="Roboto" panose="02000000000000000000" pitchFamily="2" charset="0"/>
                <a:ea typeface="Roboto" panose="02000000000000000000" pitchFamily="2" charset="0"/>
              </a:rPr>
              <a:t>ảnh</a:t>
            </a:r>
            <a:r>
              <a:rPr lang="en-US" sz="16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err="1">
                <a:latin typeface="Roboto" panose="02000000000000000000" pitchFamily="2" charset="0"/>
                <a:ea typeface="Roboto" panose="02000000000000000000" pitchFamily="2" charset="0"/>
              </a:rPr>
              <a:t>lớn</a:t>
            </a:r>
            <a:r>
              <a:rPr lang="en-US" sz="16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err="1">
                <a:latin typeface="Roboto" panose="02000000000000000000" pitchFamily="2" charset="0"/>
                <a:ea typeface="Roboto" panose="02000000000000000000" pitchFamily="2" charset="0"/>
              </a:rPr>
              <a:t>theo</a:t>
            </a:r>
            <a:r>
              <a:rPr lang="en-US" sz="16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err="1">
                <a:latin typeface="Roboto" panose="02000000000000000000" pitchFamily="2" charset="0"/>
                <a:ea typeface="Roboto" panose="02000000000000000000" pitchFamily="2" charset="0"/>
              </a:rPr>
              <a:t>vị</a:t>
            </a:r>
            <a:r>
              <a:rPr lang="en-US" sz="16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err="1">
                <a:latin typeface="Roboto" panose="02000000000000000000" pitchFamily="2" charset="0"/>
                <a:ea typeface="Roboto" panose="02000000000000000000" pitchFamily="2" charset="0"/>
              </a:rPr>
              <a:t>trí</a:t>
            </a:r>
            <a:r>
              <a:rPr lang="en-US" sz="1600">
                <a:latin typeface="Roboto" panose="02000000000000000000" pitchFamily="2" charset="0"/>
                <a:ea typeface="Roboto" panose="02000000000000000000" pitchFamily="2" charset="0"/>
              </a:rPr>
              <a:t> bounding box).</a:t>
            </a:r>
          </a:p>
          <a:p>
            <a:pPr algn="just"/>
            <a:endParaRPr lang="en-US" sz="160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just"/>
            <a:r>
              <a:rPr lang="vi-VN" sz="1600" b="1" err="1">
                <a:latin typeface="Roboto" panose="02000000000000000000" pitchFamily="2" charset="0"/>
                <a:ea typeface="Roboto" panose="02000000000000000000" pitchFamily="2" charset="0"/>
              </a:rPr>
              <a:t>Output</a:t>
            </a:r>
            <a:r>
              <a:rPr lang="vi-VN" sz="1600" b="1"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  <a:r>
              <a:rPr lang="en-US" sz="1600" b="1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>
                <a:latin typeface="Roboto" panose="02000000000000000000" pitchFamily="2" charset="0"/>
                <a:ea typeface="Roboto" panose="02000000000000000000" pitchFamily="2" charset="0"/>
              </a:rPr>
              <a:t>Class id </a:t>
            </a:r>
            <a:r>
              <a:rPr lang="en-US" sz="1600" err="1">
                <a:latin typeface="Roboto" panose="02000000000000000000" pitchFamily="2" charset="0"/>
                <a:ea typeface="Roboto" panose="02000000000000000000" pitchFamily="2" charset="0"/>
              </a:rPr>
              <a:t>tương</a:t>
            </a:r>
            <a:r>
              <a:rPr lang="en-US" sz="16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err="1">
                <a:latin typeface="Roboto" panose="02000000000000000000" pitchFamily="2" charset="0"/>
                <a:ea typeface="Roboto" panose="02000000000000000000" pitchFamily="2" charset="0"/>
              </a:rPr>
              <a:t>ứng</a:t>
            </a:r>
            <a:r>
              <a:rPr lang="en-US" sz="16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err="1">
                <a:latin typeface="Roboto" panose="02000000000000000000" pitchFamily="2" charset="0"/>
                <a:ea typeface="Roboto" panose="02000000000000000000" pitchFamily="2" charset="0"/>
              </a:rPr>
              <a:t>với</a:t>
            </a:r>
            <a:r>
              <a:rPr lang="en-US" sz="16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err="1">
                <a:latin typeface="Roboto" panose="02000000000000000000" pitchFamily="2" charset="0"/>
                <a:ea typeface="Roboto" panose="02000000000000000000" pitchFamily="2" charset="0"/>
              </a:rPr>
              <a:t>ảnh</a:t>
            </a:r>
            <a:r>
              <a:rPr lang="en-US" sz="1600">
                <a:latin typeface="Roboto" panose="02000000000000000000" pitchFamily="2" charset="0"/>
                <a:ea typeface="Roboto" panose="02000000000000000000" pitchFamily="2" charset="0"/>
              </a:rPr>
              <a:t> (bao </a:t>
            </a:r>
            <a:r>
              <a:rPr lang="en-US" sz="1600" err="1">
                <a:latin typeface="Roboto" panose="02000000000000000000" pitchFamily="2" charset="0"/>
                <a:ea typeface="Roboto" panose="02000000000000000000" pitchFamily="2" charset="0"/>
              </a:rPr>
              <a:t>gồm</a:t>
            </a:r>
            <a:r>
              <a:rPr lang="en-US" sz="1600">
                <a:latin typeface="Roboto" panose="02000000000000000000" pitchFamily="2" charset="0"/>
                <a:ea typeface="Roboto" panose="02000000000000000000" pitchFamily="2" charset="0"/>
              </a:rPr>
              <a:t> background class). </a:t>
            </a:r>
          </a:p>
          <a:p>
            <a:pPr algn="just"/>
            <a:r>
              <a:rPr lang="en-US" sz="1600">
                <a:latin typeface="Roboto" panose="02000000000000000000" pitchFamily="2" charset="0"/>
                <a:ea typeface="Roboto" panose="02000000000000000000" pitchFamily="2" charset="0"/>
              </a:rPr>
              <a:t>-&gt; </a:t>
            </a:r>
            <a:r>
              <a:rPr lang="en-US" sz="1600" err="1">
                <a:latin typeface="Roboto" panose="02000000000000000000" pitchFamily="2" charset="0"/>
                <a:ea typeface="Roboto" panose="02000000000000000000" pitchFamily="2" charset="0"/>
              </a:rPr>
              <a:t>Loại</a:t>
            </a:r>
            <a:r>
              <a:rPr lang="en-US" sz="16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err="1">
                <a:latin typeface="Roboto" panose="02000000000000000000" pitchFamily="2" charset="0"/>
                <a:ea typeface="Roboto" panose="02000000000000000000" pitchFamily="2" charset="0"/>
              </a:rPr>
              <a:t>những</a:t>
            </a:r>
            <a:r>
              <a:rPr lang="en-US" sz="16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err="1">
                <a:latin typeface="Roboto" panose="02000000000000000000" pitchFamily="2" charset="0"/>
                <a:ea typeface="Roboto" panose="02000000000000000000" pitchFamily="2" charset="0"/>
              </a:rPr>
              <a:t>ảnh</a:t>
            </a:r>
            <a:r>
              <a:rPr lang="en-US" sz="16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err="1">
                <a:latin typeface="Roboto" panose="02000000000000000000" pitchFamily="2" charset="0"/>
                <a:ea typeface="Roboto" panose="02000000000000000000" pitchFamily="2" charset="0"/>
              </a:rPr>
              <a:t>có</a:t>
            </a:r>
            <a:r>
              <a:rPr lang="en-US" sz="1600">
                <a:latin typeface="Roboto" panose="02000000000000000000" pitchFamily="2" charset="0"/>
                <a:ea typeface="Roboto" panose="02000000000000000000" pitchFamily="2" charset="0"/>
              </a:rPr>
              <a:t> class id </a:t>
            </a:r>
            <a:r>
              <a:rPr lang="en-US" sz="1600" err="1">
                <a:latin typeface="Roboto" panose="02000000000000000000" pitchFamily="2" charset="0"/>
                <a:ea typeface="Roboto" panose="02000000000000000000" pitchFamily="2" charset="0"/>
              </a:rPr>
              <a:t>là</a:t>
            </a:r>
            <a:r>
              <a:rPr lang="en-US" sz="1600">
                <a:latin typeface="Roboto" panose="02000000000000000000" pitchFamily="2" charset="0"/>
                <a:ea typeface="Roboto" panose="02000000000000000000" pitchFamily="2" charset="0"/>
              </a:rPr>
              <a:t> background.</a:t>
            </a:r>
          </a:p>
        </p:txBody>
      </p:sp>
      <p:sp>
        <p:nvSpPr>
          <p:cNvPr id="7" name="Mũi tên: Phải 6">
            <a:extLst>
              <a:ext uri="{FF2B5EF4-FFF2-40B4-BE49-F238E27FC236}">
                <a16:creationId xmlns:a16="http://schemas.microsoft.com/office/drawing/2014/main" id="{D9D1322A-1D6D-43DD-97B8-AD48E4E54A4F}"/>
              </a:ext>
            </a:extLst>
          </p:cNvPr>
          <p:cNvSpPr/>
          <p:nvPr/>
        </p:nvSpPr>
        <p:spPr>
          <a:xfrm>
            <a:off x="5577548" y="2694562"/>
            <a:ext cx="1036903" cy="398834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Hộp Văn bản 7">
            <a:extLst>
              <a:ext uri="{FF2B5EF4-FFF2-40B4-BE49-F238E27FC236}">
                <a16:creationId xmlns:a16="http://schemas.microsoft.com/office/drawing/2014/main" id="{15000158-B4C4-44DD-BD50-9AC04252693F}"/>
              </a:ext>
            </a:extLst>
          </p:cNvPr>
          <p:cNvSpPr txBox="1"/>
          <p:nvPr/>
        </p:nvSpPr>
        <p:spPr>
          <a:xfrm>
            <a:off x="8656319" y="6041541"/>
            <a:ext cx="35356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latin typeface="Calibri" panose="020F0502020204030204" pitchFamily="34" charset="0"/>
                <a:cs typeface="Calibri" panose="020F0502020204030204" pitchFamily="34" charset="0"/>
              </a:rPr>
              <a:t>(Source: https://</a:t>
            </a:r>
            <a:r>
              <a:rPr lang="en-US" sz="1200" err="1">
                <a:latin typeface="Calibri" panose="020F0502020204030204" pitchFamily="34" charset="0"/>
                <a:cs typeface="Calibri" panose="020F0502020204030204" pitchFamily="34" charset="0"/>
              </a:rPr>
              <a:t>github.com</a:t>
            </a:r>
            <a:r>
              <a:rPr lang="en-US" sz="1200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en-US" sz="1200" err="1">
                <a:latin typeface="Calibri" panose="020F0502020204030204" pitchFamily="34" charset="0"/>
                <a:cs typeface="Calibri" panose="020F0502020204030204" pitchFamily="34" charset="0"/>
              </a:rPr>
              <a:t>matterport</a:t>
            </a:r>
            <a:r>
              <a:rPr lang="en-US" sz="1200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en-US" sz="1200" err="1">
                <a:latin typeface="Calibri" panose="020F0502020204030204" pitchFamily="34" charset="0"/>
                <a:cs typeface="Calibri" panose="020F0502020204030204" pitchFamily="34" charset="0"/>
              </a:rPr>
              <a:t>Mask_RCNN</a:t>
            </a:r>
            <a:r>
              <a:rPr lang="en-US" sz="120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32582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RetrospectVTI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Retrospect">
      <a:majorFont>
        <a:latin typeface="Tw Cen M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2.xml><?xml version="1.0" encoding="utf-8"?>
<a:theme xmlns:a="http://schemas.openxmlformats.org/drawingml/2006/main" name="Chủ đề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</TotalTime>
  <Words>1415</Words>
  <Application>Microsoft Office PowerPoint</Application>
  <PresentationFormat>Màn hình rộng</PresentationFormat>
  <Paragraphs>206</Paragraphs>
  <Slides>37</Slides>
  <Notes>19</Notes>
  <HiddenSlides>0</HiddenSlides>
  <MMClips>0</MMClips>
  <ScaleCrop>false</ScaleCrop>
  <HeadingPairs>
    <vt:vector size="6" baseType="variant">
      <vt:variant>
        <vt:lpstr>Phông được Dùng</vt:lpstr>
      </vt:variant>
      <vt:variant>
        <vt:i4>5</vt:i4>
      </vt:variant>
      <vt:variant>
        <vt:lpstr>Chủ đề</vt:lpstr>
      </vt:variant>
      <vt:variant>
        <vt:i4>1</vt:i4>
      </vt:variant>
      <vt:variant>
        <vt:lpstr>Tiêu đề Bản chiếu</vt:lpstr>
      </vt:variant>
      <vt:variant>
        <vt:i4>37</vt:i4>
      </vt:variant>
    </vt:vector>
  </HeadingPairs>
  <TitlesOfParts>
    <vt:vector size="43" baseType="lpstr">
      <vt:lpstr>Arial</vt:lpstr>
      <vt:lpstr>Calibri</vt:lpstr>
      <vt:lpstr>Roboto</vt:lpstr>
      <vt:lpstr>Tw Cen MT</vt:lpstr>
      <vt:lpstr>Wingdings</vt:lpstr>
      <vt:lpstr>RetrospectVTI</vt:lpstr>
      <vt:lpstr>Instance Segmentation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Object Detection</dc:title>
  <dc:creator>VÕ VĂN QUÂN</dc:creator>
  <cp:lastModifiedBy>PHAN NGUYỄN THANH TÙNG</cp:lastModifiedBy>
  <cp:revision>2</cp:revision>
  <dcterms:created xsi:type="dcterms:W3CDTF">2019-12-02T15:06:17Z</dcterms:created>
  <dcterms:modified xsi:type="dcterms:W3CDTF">2022-01-23T02:42:58Z</dcterms:modified>
</cp:coreProperties>
</file>